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648" r:id="rId2"/>
  </p:sldMasterIdLst>
  <p:notesMasterIdLst>
    <p:notesMasterId r:id="rId30"/>
  </p:notesMasterIdLst>
  <p:sldIdLst>
    <p:sldId id="367" r:id="rId3"/>
    <p:sldId id="256" r:id="rId4"/>
    <p:sldId id="340" r:id="rId5"/>
    <p:sldId id="257" r:id="rId6"/>
    <p:sldId id="270" r:id="rId7"/>
    <p:sldId id="342" r:id="rId8"/>
    <p:sldId id="276" r:id="rId9"/>
    <p:sldId id="343" r:id="rId10"/>
    <p:sldId id="347" r:id="rId11"/>
    <p:sldId id="339" r:id="rId12"/>
    <p:sldId id="344" r:id="rId13"/>
    <p:sldId id="345" r:id="rId14"/>
    <p:sldId id="363" r:id="rId15"/>
    <p:sldId id="346" r:id="rId16"/>
    <p:sldId id="285" r:id="rId17"/>
    <p:sldId id="286" r:id="rId18"/>
    <p:sldId id="319" r:id="rId19"/>
    <p:sldId id="348" r:id="rId20"/>
    <p:sldId id="349" r:id="rId21"/>
    <p:sldId id="355" r:id="rId22"/>
    <p:sldId id="357" r:id="rId23"/>
    <p:sldId id="282" r:id="rId24"/>
    <p:sldId id="361" r:id="rId25"/>
    <p:sldId id="362" r:id="rId26"/>
    <p:sldId id="366" r:id="rId27"/>
    <p:sldId id="365" r:id="rId28"/>
    <p:sldId id="34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8CF23-6194-112A-44FE-57CC1ABF1F52}" v="87" dt="2021-11-16T22:09:5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s, Daniel" userId="S::dmiles@oas.org::e088f868-fdd3-466a-af27-322d1b5bdad5" providerId="AD" clId="Web-{A688CF23-6194-112A-44FE-57CC1ABF1F52}"/>
    <pc:docChg chg="addSld modSld sldOrd addMainMaster">
      <pc:chgData name="Miles, Daniel" userId="S::dmiles@oas.org::e088f868-fdd3-466a-af27-322d1b5bdad5" providerId="AD" clId="Web-{A688CF23-6194-112A-44FE-57CC1ABF1F52}" dt="2021-11-16T22:09:58.593" v="85" actId="20577"/>
      <pc:docMkLst>
        <pc:docMk/>
      </pc:docMkLst>
      <pc:sldChg chg="modSp add ord">
        <pc:chgData name="Miles, Daniel" userId="S::dmiles@oas.org::e088f868-fdd3-466a-af27-322d1b5bdad5" providerId="AD" clId="Web-{A688CF23-6194-112A-44FE-57CC1ABF1F52}" dt="2021-11-16T22:09:58.593" v="85" actId="20577"/>
        <pc:sldMkLst>
          <pc:docMk/>
          <pc:sldMk cId="1026444657" sldId="367"/>
        </pc:sldMkLst>
        <pc:spChg chg="mod">
          <ac:chgData name="Miles, Daniel" userId="S::dmiles@oas.org::e088f868-fdd3-466a-af27-322d1b5bdad5" providerId="AD" clId="Web-{A688CF23-6194-112A-44FE-57CC1ABF1F52}" dt="2021-11-16T22:09:58.593" v="85" actId="20577"/>
          <ac:spMkLst>
            <pc:docMk/>
            <pc:sldMk cId="1026444657" sldId="367"/>
            <ac:spMk id="9" creationId="{00000000-0000-0000-0000-000000000000}"/>
          </ac:spMkLst>
        </pc:spChg>
        <pc:spChg chg="mod">
          <ac:chgData name="Miles, Daniel" userId="S::dmiles@oas.org::e088f868-fdd3-466a-af27-322d1b5bdad5" providerId="AD" clId="Web-{A688CF23-6194-112A-44FE-57CC1ABF1F52}" dt="2021-11-16T22:07:52.554" v="3" actId="20577"/>
          <ac:spMkLst>
            <pc:docMk/>
            <pc:sldMk cId="1026444657" sldId="367"/>
            <ac:spMk id="11" creationId="{00000000-0000-0000-0000-000000000000}"/>
          </ac:spMkLst>
        </pc:spChg>
      </pc:sldChg>
      <pc:sldMasterChg chg="add addSldLayout">
        <pc:chgData name="Miles, Daniel" userId="S::dmiles@oas.org::e088f868-fdd3-466a-af27-322d1b5bdad5" providerId="AD" clId="Web-{A688CF23-6194-112A-44FE-57CC1ABF1F52}" dt="2021-11-16T22:07:46.288" v="0"/>
        <pc:sldMasterMkLst>
          <pc:docMk/>
          <pc:sldMasterMk cId="3336527190" sldId="2147483648"/>
        </pc:sldMasterMkLst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696070744" sldId="2147483649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1514988236" sldId="2147483650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2963340356" sldId="2147483651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3453961914" sldId="2147483652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4267061250" sldId="2147483653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3609133647" sldId="2147483654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2095296007" sldId="2147483655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2790145178" sldId="2147483656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2935812829" sldId="2147483657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2638854107" sldId="2147483658"/>
          </pc:sldLayoutMkLst>
        </pc:sldLayoutChg>
        <pc:sldLayoutChg chg="add">
          <pc:chgData name="Miles, Daniel" userId="S::dmiles@oas.org::e088f868-fdd3-466a-af27-322d1b5bdad5" providerId="AD" clId="Web-{A688CF23-6194-112A-44FE-57CC1ABF1F52}" dt="2021-11-16T22:07:46.288" v="0"/>
          <pc:sldLayoutMkLst>
            <pc:docMk/>
            <pc:sldMasterMk cId="3336527190" sldId="2147483648"/>
            <pc:sldLayoutMk cId="230224550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0825A-7D81-43C8-9976-6774763F534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2D02AD-5700-4A49-90A2-CCBF1456B4C5}" type="pres">
      <dgm:prSet presAssocID="{5570825A-7D81-43C8-9976-6774763F5346}" presName="Name0" presStyleCnt="0">
        <dgm:presLayoutVars>
          <dgm:dir/>
          <dgm:resizeHandles val="exact"/>
        </dgm:presLayoutVars>
      </dgm:prSet>
      <dgm:spPr/>
    </dgm:pt>
  </dgm:ptLst>
  <dgm:cxnLst>
    <dgm:cxn modelId="{B87E4328-C27D-4875-8A14-748E7085AB94}" type="presOf" srcId="{5570825A-7D81-43C8-9976-6774763F5346}" destId="{012D02AD-5700-4A49-90A2-CCBF1456B4C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4AB8-7272-4972-879C-23E6A9E26F9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F13D-66F6-4EA1-83E2-4D67060EF08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7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034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28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130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77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99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368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651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396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831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C88A3-31FD-9047-A503-CA63B398FD42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550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0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7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88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226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1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39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26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4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7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5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62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1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176BD6-8C7B-4027-A62D-4BFB29783A58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A5A4D9-EC16-481D-B2F3-A2F937DB925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87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re-network.eu/" TargetMode="External"/><Relationship Id="rId5" Type="http://schemas.openxmlformats.org/officeDocument/2006/relationships/image" Target="../media/image8.emf"/><Relationship Id="rId4" Type="http://schemas.openxmlformats.org/officeDocument/2006/relationships/hyperlink" Target="https://www.esarnet.es/sobre-nosotro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99BA6-01DD-4685-A29B-7B9AFEACFAC2}" type="slidenum">
              <a:rPr lang="es-CO" altLang="en-US" smtClean="0"/>
              <a:pPr>
                <a:defRPr/>
              </a:pPr>
              <a:t>1</a:t>
            </a:fld>
            <a:endParaRPr lang="es-CO" altLang="en-US"/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6" y="153926"/>
            <a:ext cx="3565525" cy="78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2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s-ES" sz="1600" b="1">
                <a:solidFill>
                  <a:srgbClr val="000066"/>
                </a:solidFill>
              </a:rPr>
              <a:t>COMISION INTERAMERICANA PARA EL</a:t>
            </a:r>
          </a:p>
          <a:p>
            <a:pPr algn="r"/>
            <a:r>
              <a:rPr lang="es-ES" sz="1600" b="1">
                <a:solidFill>
                  <a:srgbClr val="000066"/>
                </a:solidFill>
              </a:rPr>
              <a:t>CONTROL DEL ABUSO DE DROGAS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552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2800" b="1">
                <a:solidFill>
                  <a:srgbClr val="000066"/>
                </a:solidFill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552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/>
            <a:r>
              <a:rPr lang="en-US" sz="1200">
                <a:solidFill>
                  <a:srgbClr val="999999"/>
                </a:solidFill>
              </a:rPr>
              <a:t>Secretaría de Seguridad Multidimensional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7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2159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PROFESOR COPYTZY CRUZ</a:t>
            </a:r>
            <a:endParaRPr lang="en-US" dirty="0"/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SESION PLENARIA 6 PANEL 6</a:t>
            </a:r>
          </a:p>
          <a:p>
            <a:pPr algn="ctr"/>
            <a:r>
              <a:rPr lang="es-MX" sz="1600" b="1" dirty="0">
                <a:ea typeface="+mn-lt"/>
                <a:cs typeface="+mn-lt"/>
              </a:rPr>
              <a:t>EPIDEMIOLOGÍA DE AGUAS RESIDUALES HERRAMIENTA PARA FORTALECEREL SISTEMA DE  ALERTAS TEMPRANAS DE CONSUMO DE SUSTANCIAS PSICOACTIVAS</a:t>
            </a:r>
            <a:endParaRPr lang="es-MX" sz="1600" b="1" dirty="0"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US" sz="1600" b="1" dirty="0">
                <a:latin typeface="Calibri"/>
                <a:cs typeface="Calibri"/>
              </a:rPr>
              <a:t>SEPTUAGESIMO PERÍODO ORDINARIO DE SESIONES DE LA CICAD</a:t>
            </a:r>
            <a:endParaRPr lang="es-US" sz="1600" dirty="0">
              <a:latin typeface="Calibri"/>
              <a:cs typeface="Calibri"/>
            </a:endParaRPr>
          </a:p>
          <a:p>
            <a:r>
              <a:rPr lang="es-US" sz="1600" b="1" dirty="0">
                <a:latin typeface="Calibri"/>
                <a:cs typeface="Calibri"/>
              </a:rPr>
              <a:t>16-19 de noviembre de 2021 </a:t>
            </a:r>
            <a:endParaRPr lang="es-ES" sz="1600" dirty="0">
              <a:latin typeface="Calibri"/>
              <a:cs typeface="Calibri"/>
            </a:endParaRPr>
          </a:p>
          <a:p>
            <a:r>
              <a:rPr lang="en-US" sz="1600" b="1" dirty="0" err="1">
                <a:latin typeface="Calibri"/>
                <a:cs typeface="Calibri"/>
              </a:rPr>
              <a:t>Sesión</a:t>
            </a:r>
            <a:r>
              <a:rPr lang="en-US" sz="1600" b="1" dirty="0">
                <a:latin typeface="Calibri"/>
                <a:cs typeface="Calibri"/>
              </a:rPr>
              <a:t> virtual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9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CO" sz="1600" b="1" dirty="0">
                <a:latin typeface="Calibri"/>
                <a:cs typeface="Calibri"/>
              </a:rPr>
              <a:t>OEA/</a:t>
            </a:r>
            <a:r>
              <a:rPr lang="es-CO" sz="1600" b="1" dirty="0" err="1">
                <a:latin typeface="Calibri"/>
                <a:cs typeface="Calibri"/>
              </a:rPr>
              <a:t>Ser.L</a:t>
            </a:r>
            <a:r>
              <a:rPr lang="es-CO" sz="1600" b="1" dirty="0">
                <a:latin typeface="Calibri"/>
                <a:cs typeface="Calibri"/>
              </a:rPr>
              <a:t>/ XIV.2.70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CO" sz="1600" b="1" dirty="0">
                <a:latin typeface="Calibri"/>
                <a:cs typeface="Calibri"/>
              </a:rPr>
              <a:t>CICAD/doc.2632/21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US" sz="1600" b="1" dirty="0">
                <a:latin typeface="Calibri"/>
                <a:cs typeface="Calibri"/>
              </a:rPr>
              <a:t>17de noviembre, 2021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ES" sz="1600" b="1" dirty="0">
                <a:latin typeface="Calibri"/>
                <a:cs typeface="Calibri"/>
              </a:rPr>
              <a:t>                        Textual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9C116-CD12-4ECE-914A-22F1972D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5F5AA2-63DB-4468-B6A2-05B5D1016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403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7268D65-847C-48AE-8553-3C9DF9639F53}"/>
              </a:ext>
            </a:extLst>
          </p:cNvPr>
          <p:cNvSpPr txBox="1">
            <a:spLocks/>
          </p:cNvSpPr>
          <p:nvPr/>
        </p:nvSpPr>
        <p:spPr>
          <a:xfrm>
            <a:off x="3386295" y="4848331"/>
            <a:ext cx="8666063" cy="1173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¿Qué se ha desarrollado en México?</a:t>
            </a:r>
          </a:p>
        </p:txBody>
      </p:sp>
    </p:spTree>
    <p:extLst>
      <p:ext uri="{BB962C8B-B14F-4D97-AF65-F5344CB8AC3E}">
        <p14:creationId xmlns:p14="http://schemas.microsoft.com/office/powerpoint/2010/main" val="245742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ersidad Autónoma Metropolitana Unidad Xochimilco">
            <a:extLst>
              <a:ext uri="{FF2B5EF4-FFF2-40B4-BE49-F238E27FC236}">
                <a16:creationId xmlns:a16="http://schemas.microsoft.com/office/drawing/2014/main" id="{D73BA530-75BD-437F-AE31-CBAA16C1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98" y="681798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DEF756FC-710A-4092-87A3-247112FC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83" y="2425315"/>
            <a:ext cx="2343672" cy="195652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piloto</a:t>
            </a:r>
            <a:r>
              <a:rPr lang="en-US" sz="3200" dirty="0">
                <a:solidFill>
                  <a:schemeClr val="bg1"/>
                </a:solidFill>
              </a:rPr>
              <a:t> 2015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DCDA8724-9CC4-47C3-A594-31943E4C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944" y="3224638"/>
            <a:ext cx="7917773" cy="2747202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Objetivo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MX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Explorar la factibilidad de medir las concentraciones de anfetamina, metanfetamina, éxtasis (MDMA), marihuana, cocaína, heroína y sus metabolitos en aguas residuales de Plantas de Tratamiento y </a:t>
            </a:r>
            <a:r>
              <a:rPr lang="es-MX" b="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sitios con poblaciones específicas. 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Métodos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Sitios con poblaciónes específicas: </a:t>
            </a:r>
            <a:r>
              <a:rPr lang="es-MX" b="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Centros de Readaptación Social (</a:t>
            </a:r>
            <a:r>
              <a:rPr lang="es-MX" b="0" i="0" u="none" strike="noStrike" dirty="0" err="1">
                <a:solidFill>
                  <a:srgbClr val="000000"/>
                </a:solidFill>
                <a:cs typeface="Arial" panose="020B0604020202020204" pitchFamily="34" charset="0"/>
              </a:rPr>
              <a:t>Cereso</a:t>
            </a:r>
            <a:r>
              <a:rPr lang="es-MX" b="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), unidades de tratamiento de adicciones (UTA) y </a:t>
            </a:r>
            <a:r>
              <a:rPr lang="es-MX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s-MX" b="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entros </a:t>
            </a:r>
            <a:r>
              <a:rPr lang="es-MX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s-MX" b="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ducativos.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Plantas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Tratamiento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de Agua Residual</a:t>
            </a:r>
          </a:p>
          <a:p>
            <a:r>
              <a:rPr lang="es-MX" dirty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s-MX" b="0" i="0" u="none" strike="noStrike" dirty="0">
                <a:solidFill>
                  <a:srgbClr val="000000"/>
                </a:solidFill>
                <a:cs typeface="Arial" panose="020B0604020202020204" pitchFamily="34" charset="0"/>
              </a:rPr>
              <a:t>uestras compuestas desde muestreo tiempo-proporcional. Análisis de las muestras de agua residual en el laboratorio de la Universidad Jaume I de Castellón, España 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21DD53-E423-49CD-8F67-E9AA37548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13"/>
          <a:stretch/>
        </p:blipFill>
        <p:spPr>
          <a:xfrm>
            <a:off x="3533422" y="681798"/>
            <a:ext cx="4309658" cy="14936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F4AFD2-9632-4463-8820-77ABE3ED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312" y="1736558"/>
            <a:ext cx="3476978" cy="11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ersidad Autónoma Metropolitana Unidad Xochimilco">
            <a:extLst>
              <a:ext uri="{FF2B5EF4-FFF2-40B4-BE49-F238E27FC236}">
                <a16:creationId xmlns:a16="http://schemas.microsoft.com/office/drawing/2014/main" id="{D73BA530-75BD-437F-AE31-CBAA16C1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98" y="681798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DEF756FC-710A-4092-87A3-247112FC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48" y="1421630"/>
            <a:ext cx="2331675" cy="2439169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piloto</a:t>
            </a:r>
            <a:r>
              <a:rPr lang="en-US" sz="3200" dirty="0">
                <a:solidFill>
                  <a:schemeClr val="bg1"/>
                </a:solidFill>
              </a:rPr>
              <a:t> 2015: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07B0DD-65C0-46F1-975F-CAA139D6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78" y="1738488"/>
            <a:ext cx="8427674" cy="410302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EEFA5CF-D79F-4AC0-B69C-B56D16DFD0D5}"/>
              </a:ext>
            </a:extLst>
          </p:cNvPr>
          <p:cNvSpPr txBox="1"/>
          <p:nvPr/>
        </p:nvSpPr>
        <p:spPr>
          <a:xfrm>
            <a:off x="3401411" y="5841511"/>
            <a:ext cx="900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0" i="0" u="none" strike="noStrike" baseline="0" dirty="0">
                <a:solidFill>
                  <a:srgbClr val="000000"/>
                </a:solidFill>
                <a:latin typeface="GillSans"/>
              </a:rPr>
              <a:t>n/N: número de centros/total de centros </a:t>
            </a:r>
          </a:p>
          <a:p>
            <a:pPr algn="just"/>
            <a:r>
              <a:rPr lang="es-MX" sz="1200" b="0" i="0" u="none" strike="noStrike" baseline="0" dirty="0">
                <a:solidFill>
                  <a:srgbClr val="000000"/>
                </a:solidFill>
                <a:latin typeface="GillSans"/>
              </a:rPr>
              <a:t>UTA: Unidad de Tratamiento de Adicciones                 </a:t>
            </a:r>
            <a:r>
              <a:rPr lang="es-MX" sz="1200" b="0" i="0" u="none" strike="noStrike" baseline="0" dirty="0" err="1">
                <a:solidFill>
                  <a:srgbClr val="000000"/>
                </a:solidFill>
                <a:latin typeface="GillSans"/>
              </a:rPr>
              <a:t>Cereso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GillSans"/>
              </a:rPr>
              <a:t>: Centro de Readaptación Social </a:t>
            </a:r>
          </a:p>
          <a:p>
            <a:pPr algn="just"/>
            <a:r>
              <a:rPr lang="es-MX" sz="1200" b="0" i="0" u="none" strike="noStrike" baseline="0" dirty="0">
                <a:solidFill>
                  <a:srgbClr val="000000"/>
                </a:solidFill>
                <a:latin typeface="GillSans"/>
              </a:rPr>
              <a:t>THC-COOH, 11-Nor-9-carboxi-delta-9-tetrahidrocannabinol, metabolito secundario del </a:t>
            </a:r>
            <a:r>
              <a:rPr lang="es-MX" sz="1200" b="0" i="0" u="none" strike="noStrike" baseline="0" dirty="0" err="1">
                <a:solidFill>
                  <a:srgbClr val="000000"/>
                </a:solidFill>
                <a:latin typeface="GillSans"/>
              </a:rPr>
              <a:t>tetrahidrocannabidol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2589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ersidad Autónoma Metropolitana Unidad Xochimilco">
            <a:extLst>
              <a:ext uri="{FF2B5EF4-FFF2-40B4-BE49-F238E27FC236}">
                <a16:creationId xmlns:a16="http://schemas.microsoft.com/office/drawing/2014/main" id="{D73BA530-75BD-437F-AE31-CBAA16C1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98" y="681798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DEF756FC-710A-4092-87A3-247112FC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80" y="2479450"/>
            <a:ext cx="2909453" cy="1463937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piloto</a:t>
            </a:r>
            <a:r>
              <a:rPr lang="en-US" sz="3200" dirty="0">
                <a:solidFill>
                  <a:schemeClr val="bg1"/>
                </a:solidFill>
              </a:rPr>
              <a:t> 2015: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E7A7A-67DA-4BDD-8915-426249C1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32" y="2243367"/>
            <a:ext cx="3874262" cy="37818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F291C31-7794-4885-AFE1-440AF5155C6A}"/>
              </a:ext>
            </a:extLst>
          </p:cNvPr>
          <p:cNvSpPr txBox="1"/>
          <p:nvPr/>
        </p:nvSpPr>
        <p:spPr>
          <a:xfrm>
            <a:off x="6386802" y="5991536"/>
            <a:ext cx="253412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nfetamina       Metanfetamina    Co</a:t>
            </a:r>
            <a:r>
              <a:rPr lang="es-MX" sz="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aína           Marihuana 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67EC3-8A22-419D-9D17-F836250F649B}"/>
              </a:ext>
            </a:extLst>
          </p:cNvPr>
          <p:cNvSpPr txBox="1"/>
          <p:nvPr/>
        </p:nvSpPr>
        <p:spPr>
          <a:xfrm>
            <a:off x="3793669" y="1535481"/>
            <a:ext cx="6422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Niveles de consumo comunitario de sustancias psicoactivas (mg/1 000 </a:t>
            </a:r>
            <a:r>
              <a:rPr lang="es-MX" sz="2000" i="0" u="none" strike="noStrike" baseline="0" dirty="0" err="1">
                <a:solidFill>
                  <a:srgbClr val="000000"/>
                </a:solidFill>
                <a:cs typeface="Arial" panose="020B0604020202020204" pitchFamily="34" charset="0"/>
              </a:rPr>
              <a:t>hab</a:t>
            </a:r>
            <a:r>
              <a:rPr lang="es-MX" sz="200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/día) 2015. México </a:t>
            </a:r>
            <a:endParaRPr lang="es-MX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6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iversidad Autónoma Metropolitana Unidad Xochimilco">
            <a:extLst>
              <a:ext uri="{FF2B5EF4-FFF2-40B4-BE49-F238E27FC236}">
                <a16:creationId xmlns:a16="http://schemas.microsoft.com/office/drawing/2014/main" id="{D73BA530-75BD-437F-AE31-CBAA16C1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98" y="681798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DEF756FC-710A-4092-87A3-247112FC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54" y="2844035"/>
            <a:ext cx="2447319" cy="826867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BD5455-5D9F-4B45-A781-E9B1F677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46"/>
          <a:stretch/>
        </p:blipFill>
        <p:spPr>
          <a:xfrm>
            <a:off x="3544711" y="1508666"/>
            <a:ext cx="5613102" cy="20586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1407DE-CF51-4403-8663-9EB0B6F4E71A}"/>
              </a:ext>
            </a:extLst>
          </p:cNvPr>
          <p:cNvSpPr txBox="1"/>
          <p:nvPr/>
        </p:nvSpPr>
        <p:spPr>
          <a:xfrm>
            <a:off x="3905956" y="4784321"/>
            <a:ext cx="72649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</a:rPr>
              <a:t>Objetivo </a:t>
            </a:r>
            <a:r>
              <a:rPr lang="es-MX" sz="2000" dirty="0">
                <a:solidFill>
                  <a:schemeClr val="tx1"/>
                </a:solidFill>
              </a:rPr>
              <a:t>Monitorear el uso de drogas incluyendo fentanilo y ketamina en 15 ciudades mexicanas a través de epidemiología de aguas residuales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haris SIL"/>
              </a:rPr>
              <a:t>. 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0E284D8-C022-4A8F-9926-F1B978C3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3" t="2741" r="2875" b="31555"/>
          <a:stretch/>
        </p:blipFill>
        <p:spPr>
          <a:xfrm>
            <a:off x="9302044" y="1864094"/>
            <a:ext cx="2326702" cy="92923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BC4606-7133-4768-8154-9EB226C12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47" y="3654325"/>
            <a:ext cx="5087278" cy="5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E7A12B-4236-48A9-A118-EF596659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76425"/>
              </p:ext>
            </p:extLst>
          </p:nvPr>
        </p:nvGraphicFramePr>
        <p:xfrm>
          <a:off x="3815644" y="1700808"/>
          <a:ext cx="6696847" cy="44908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59811">
                  <a:extLst>
                    <a:ext uri="{9D8B030D-6E8A-4147-A177-3AD203B41FA5}">
                      <a16:colId xmlns:a16="http://schemas.microsoft.com/office/drawing/2014/main" val="4172363647"/>
                    </a:ext>
                  </a:extLst>
                </a:gridCol>
                <a:gridCol w="4337036">
                  <a:extLst>
                    <a:ext uri="{9D8B030D-6E8A-4147-A177-3AD203B41FA5}">
                      <a16:colId xmlns:a16="http://schemas.microsoft.com/office/drawing/2014/main" val="681498701"/>
                    </a:ext>
                  </a:extLst>
                </a:gridCol>
              </a:tblGrid>
              <a:tr h="384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Droga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729" marR="277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Residuo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Droga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(RD) </a:t>
                      </a: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analizado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/>
                </a:tc>
                <a:extLst>
                  <a:ext uri="{0D108BD9-81ED-4DB2-BD59-A6C34878D82A}">
                    <a16:rowId xmlns:a16="http://schemas.microsoft.com/office/drawing/2014/main" val="2385403549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Anfetamina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Anfetamina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4978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Metanfetamina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Metanfetamina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82223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Éxtasis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3,4-metilendioximetanfetamina 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(MDMA)</a:t>
                      </a: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15025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Cocaína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Benzoilecgonina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Cocaína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3716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Marihuana-Cannabis (</a:t>
                      </a: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Tetrahidrocannabinol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11-nor-9-carboxi-Δ9-tetrahidrocannabinol (THC-COOH)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38674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Heroína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6-acetilmorfina (6-MAM)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59451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Ketamina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Ketamina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01255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Fentanilo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Fentanilo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Norfentanilo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9" marR="2772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48908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A8A33DF4-2C05-4507-94F7-F9397B11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47" y="2689167"/>
            <a:ext cx="2988720" cy="739833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¿Que </a:t>
            </a:r>
            <a:r>
              <a:rPr lang="en-US" sz="3200" dirty="0" err="1"/>
              <a:t>medimos</a:t>
            </a:r>
            <a:r>
              <a:rPr lang="en-US" sz="3200" dirty="0"/>
              <a:t>?</a:t>
            </a: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DDD6F6E2-0E0D-4B81-9A09-1B121D70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1" y="16425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9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Marcador de contenido">
            <a:extLst>
              <a:ext uri="{FF2B5EF4-FFF2-40B4-BE49-F238E27FC236}">
                <a16:creationId xmlns:a16="http://schemas.microsoft.com/office/drawing/2014/main" id="{C2784A71-955A-4CAF-9E2A-6B1CAD6608D0}"/>
              </a:ext>
            </a:extLst>
          </p:cNvPr>
          <p:cNvGraphicFramePr>
            <a:graphicFrameLocks/>
          </p:cNvGraphicFramePr>
          <p:nvPr/>
        </p:nvGraphicFramePr>
        <p:xfrm>
          <a:off x="814700" y="452669"/>
          <a:ext cx="46085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11B194A0-62C2-406C-BDF5-B12E816C7CC5}"/>
              </a:ext>
            </a:extLst>
          </p:cNvPr>
          <p:cNvSpPr txBox="1">
            <a:spLocks/>
          </p:cNvSpPr>
          <p:nvPr/>
        </p:nvSpPr>
        <p:spPr>
          <a:xfrm>
            <a:off x="3635022" y="1256360"/>
            <a:ext cx="7367651" cy="36608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dirty="0">
                <a:solidFill>
                  <a:schemeClr val="tx1"/>
                </a:solidFill>
              </a:rPr>
              <a:t>1. Muestra </a:t>
            </a:r>
            <a:r>
              <a:rPr lang="en-US" sz="2133" dirty="0" err="1">
                <a:solidFill>
                  <a:schemeClr val="tx1"/>
                </a:solidFill>
              </a:rPr>
              <a:t>compuesta</a:t>
            </a:r>
            <a:r>
              <a:rPr lang="en-US" sz="2133" dirty="0">
                <a:solidFill>
                  <a:schemeClr val="tx1"/>
                </a:solidFill>
              </a:rPr>
              <a:t> de 24 h de </a:t>
            </a:r>
            <a:r>
              <a:rPr lang="en-US" sz="2133" dirty="0" err="1">
                <a:solidFill>
                  <a:schemeClr val="tx1"/>
                </a:solidFill>
              </a:rPr>
              <a:t>agua</a:t>
            </a:r>
            <a:r>
              <a:rPr lang="en-US" sz="2133" dirty="0">
                <a:solidFill>
                  <a:schemeClr val="tx1"/>
                </a:solidFill>
              </a:rPr>
              <a:t> residual (50 ml/</a:t>
            </a:r>
            <a:r>
              <a:rPr lang="en-US" sz="2133" dirty="0" err="1">
                <a:solidFill>
                  <a:schemeClr val="tx1"/>
                </a:solidFill>
              </a:rPr>
              <a:t>hr</a:t>
            </a:r>
            <a:r>
              <a:rPr lang="en-US" sz="2133" dirty="0">
                <a:solidFill>
                  <a:schemeClr val="tx1"/>
                </a:solidFill>
              </a:rPr>
              <a:t>) </a:t>
            </a:r>
            <a:r>
              <a:rPr lang="en-US" sz="2133" dirty="0" err="1">
                <a:solidFill>
                  <a:schemeClr val="tx1"/>
                </a:solidFill>
              </a:rPr>
              <a:t>durante</a:t>
            </a:r>
            <a:r>
              <a:rPr lang="en-US" sz="2133" dirty="0">
                <a:solidFill>
                  <a:schemeClr val="tx1"/>
                </a:solidFill>
              </a:rPr>
              <a:t> 7 días en </a:t>
            </a:r>
            <a:r>
              <a:rPr lang="en-US" sz="2133" dirty="0" err="1">
                <a:solidFill>
                  <a:schemeClr val="tx1"/>
                </a:solidFill>
              </a:rPr>
              <a:t>cada</a:t>
            </a:r>
            <a:r>
              <a:rPr lang="en-US" sz="2133" dirty="0">
                <a:solidFill>
                  <a:schemeClr val="tx1"/>
                </a:solidFill>
              </a:rPr>
              <a:t> Ciudad</a:t>
            </a:r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A8A33DF4-2C05-4507-94F7-F9397B11B485}"/>
              </a:ext>
            </a:extLst>
          </p:cNvPr>
          <p:cNvSpPr txBox="1">
            <a:spLocks/>
          </p:cNvSpPr>
          <p:nvPr/>
        </p:nvSpPr>
        <p:spPr>
          <a:xfrm>
            <a:off x="855228" y="2716087"/>
            <a:ext cx="2288157" cy="124177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  <a:effectLst/>
                <a:latin typeface="+mj-lt"/>
              </a:rPr>
              <a:t>Proceso general</a:t>
            </a:r>
          </a:p>
        </p:txBody>
      </p:sp>
      <p:pic>
        <p:nvPicPr>
          <p:cNvPr id="20" name="Picture 6" descr="Universidad Autónoma Metropolitana Unidad Xochimilco">
            <a:extLst>
              <a:ext uri="{FF2B5EF4-FFF2-40B4-BE49-F238E27FC236}">
                <a16:creationId xmlns:a16="http://schemas.microsoft.com/office/drawing/2014/main" id="{C0973447-9B32-41C9-AB7C-E2ECAF50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1" y="16425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B1E682C-7897-4026-A70B-77CB01D34133}"/>
              </a:ext>
            </a:extLst>
          </p:cNvPr>
          <p:cNvGrpSpPr/>
          <p:nvPr/>
        </p:nvGrpSpPr>
        <p:grpSpPr>
          <a:xfrm>
            <a:off x="3635022" y="2187940"/>
            <a:ext cx="7786592" cy="1149037"/>
            <a:chOff x="1642145" y="1902162"/>
            <a:chExt cx="9779469" cy="1331544"/>
          </a:xfrm>
        </p:grpSpPr>
        <p:pic>
          <p:nvPicPr>
            <p:cNvPr id="9" name="Picture 2" descr="F:\dcim\Camera\IMG_20171130_083316.jpg">
              <a:extLst>
                <a:ext uri="{FF2B5EF4-FFF2-40B4-BE49-F238E27FC236}">
                  <a16:creationId xmlns:a16="http://schemas.microsoft.com/office/drawing/2014/main" id="{1D68D164-7168-48E7-AB6B-85509DA3F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99" t="8824" r="41240"/>
            <a:stretch/>
          </p:blipFill>
          <p:spPr bwMode="auto">
            <a:xfrm>
              <a:off x="1642145" y="1980644"/>
              <a:ext cx="998450" cy="1253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8CA5489-3AC7-4252-8661-79DE19766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455" y="1930572"/>
              <a:ext cx="1030739" cy="1303134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DF4C175E-171C-4F5F-9771-C0BF43C40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3" r="10043"/>
            <a:stretch/>
          </p:blipFill>
          <p:spPr>
            <a:xfrm>
              <a:off x="6851573" y="1930573"/>
              <a:ext cx="1030739" cy="1303133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4BDF40CB-06F2-4D71-BBD5-39C05017D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5" r="34927" b="4584"/>
            <a:stretch/>
          </p:blipFill>
          <p:spPr>
            <a:xfrm>
              <a:off x="8805869" y="1930572"/>
              <a:ext cx="1016186" cy="1303133"/>
            </a:xfrm>
            <a:prstGeom prst="rect">
              <a:avLst/>
            </a:prstGeom>
          </p:spPr>
        </p:pic>
        <p:pic>
          <p:nvPicPr>
            <p:cNvPr id="8194" name="Picture 2" descr="TRYSPACES » McGill University - TRYSPACES">
              <a:extLst>
                <a:ext uri="{FF2B5EF4-FFF2-40B4-BE49-F238E27FC236}">
                  <a16:creationId xmlns:a16="http://schemas.microsoft.com/office/drawing/2014/main" id="{B2D9220C-DB4F-4AC4-ACB6-FA4D324D0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965" y="1902162"/>
              <a:ext cx="1443649" cy="835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98441AA0-ED6B-49A8-85E0-E73573B3BAAA}"/>
                </a:ext>
              </a:extLst>
            </p:cNvPr>
            <p:cNvSpPr/>
            <p:nvPr/>
          </p:nvSpPr>
          <p:spPr>
            <a:xfrm>
              <a:off x="2672884" y="2562330"/>
              <a:ext cx="692017" cy="3562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Flecha: a la derecha 23">
              <a:extLst>
                <a:ext uri="{FF2B5EF4-FFF2-40B4-BE49-F238E27FC236}">
                  <a16:creationId xmlns:a16="http://schemas.microsoft.com/office/drawing/2014/main" id="{97570204-40C4-477B-BB15-83338451E2BF}"/>
                </a:ext>
              </a:extLst>
            </p:cNvPr>
            <p:cNvSpPr/>
            <p:nvPr/>
          </p:nvSpPr>
          <p:spPr>
            <a:xfrm>
              <a:off x="5418345" y="2536613"/>
              <a:ext cx="692017" cy="3562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id="{A35443FE-4FBD-4377-B17C-444EDEB1266E}"/>
                </a:ext>
              </a:extLst>
            </p:cNvPr>
            <p:cNvSpPr/>
            <p:nvPr/>
          </p:nvSpPr>
          <p:spPr>
            <a:xfrm>
              <a:off x="7888326" y="2516392"/>
              <a:ext cx="692017" cy="3562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6" name="Marcador de contenido 7">
            <a:extLst>
              <a:ext uri="{FF2B5EF4-FFF2-40B4-BE49-F238E27FC236}">
                <a16:creationId xmlns:a16="http://schemas.microsoft.com/office/drawing/2014/main" id="{57A70088-6925-4295-912B-C572C6D2DB90}"/>
              </a:ext>
            </a:extLst>
          </p:cNvPr>
          <p:cNvSpPr txBox="1">
            <a:spLocks/>
          </p:cNvSpPr>
          <p:nvPr/>
        </p:nvSpPr>
        <p:spPr>
          <a:xfrm>
            <a:off x="3533422" y="3506653"/>
            <a:ext cx="6711656" cy="47967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dirty="0">
                <a:solidFill>
                  <a:schemeClr val="tx1"/>
                </a:solidFill>
              </a:rPr>
              <a:t>2. Cuantificación de los </a:t>
            </a:r>
            <a:r>
              <a:rPr lang="en-US" sz="2133" dirty="0" err="1">
                <a:solidFill>
                  <a:schemeClr val="tx1"/>
                </a:solidFill>
              </a:rPr>
              <a:t>residuos</a:t>
            </a:r>
            <a:r>
              <a:rPr lang="en-US" sz="2133" dirty="0">
                <a:solidFill>
                  <a:schemeClr val="tx1"/>
                </a:solidFill>
              </a:rPr>
              <a:t> de </a:t>
            </a:r>
            <a:r>
              <a:rPr lang="en-US" sz="2133" dirty="0" err="1">
                <a:solidFill>
                  <a:schemeClr val="tx1"/>
                </a:solidFill>
              </a:rPr>
              <a:t>droga</a:t>
            </a: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27" name="Marcador de contenido 7">
            <a:extLst>
              <a:ext uri="{FF2B5EF4-FFF2-40B4-BE49-F238E27FC236}">
                <a16:creationId xmlns:a16="http://schemas.microsoft.com/office/drawing/2014/main" id="{846BC029-2D7F-4357-A556-CFDBE5B4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3968873"/>
            <a:ext cx="6287216" cy="99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Extracción en fase sólida. </a:t>
            </a: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</a:rPr>
              <a:t>Separación cromatográfica </a:t>
            </a:r>
            <a:r>
              <a:rPr lang="en-US" sz="1800" dirty="0">
                <a:solidFill>
                  <a:schemeClr val="tx1"/>
                </a:solidFill>
              </a:rPr>
              <a:t>(LC–HRMS). Cuantificación en ng/L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31" name="Marcador de contenido 7">
            <a:extLst>
              <a:ext uri="{FF2B5EF4-FFF2-40B4-BE49-F238E27FC236}">
                <a16:creationId xmlns:a16="http://schemas.microsoft.com/office/drawing/2014/main" id="{C493FD44-7EA5-44B4-B666-AA029C3FD0E6}"/>
              </a:ext>
            </a:extLst>
          </p:cNvPr>
          <p:cNvSpPr txBox="1">
            <a:spLocks/>
          </p:cNvSpPr>
          <p:nvPr/>
        </p:nvSpPr>
        <p:spPr>
          <a:xfrm>
            <a:off x="3364901" y="4988061"/>
            <a:ext cx="9430378" cy="5947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dirty="0">
                <a:solidFill>
                  <a:schemeClr val="tx1"/>
                </a:solidFill>
              </a:rPr>
              <a:t>3. Estimación del consumo de </a:t>
            </a:r>
            <a:r>
              <a:rPr lang="en-US" sz="2133" dirty="0" err="1">
                <a:solidFill>
                  <a:schemeClr val="tx1"/>
                </a:solidFill>
              </a:rPr>
              <a:t>acuerdo</a:t>
            </a:r>
            <a:r>
              <a:rPr lang="en-US" sz="2133" dirty="0">
                <a:solidFill>
                  <a:schemeClr val="tx1"/>
                </a:solidFill>
              </a:rPr>
              <a:t> a Zuccato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07EA039-4076-4933-826C-A5F3C2C5A643}"/>
              </a:ext>
            </a:extLst>
          </p:cNvPr>
          <p:cNvGrpSpPr/>
          <p:nvPr/>
        </p:nvGrpSpPr>
        <p:grpSpPr>
          <a:xfrm>
            <a:off x="3765485" y="5466138"/>
            <a:ext cx="7885037" cy="1077027"/>
            <a:chOff x="690417" y="2823699"/>
            <a:chExt cx="9649072" cy="1077027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50658992-5E0D-4568-88B4-12F55E4A2318}"/>
                </a:ext>
              </a:extLst>
            </p:cNvPr>
            <p:cNvSpPr txBox="1"/>
            <p:nvPr/>
          </p:nvSpPr>
          <p:spPr>
            <a:xfrm>
              <a:off x="690417" y="2823700"/>
              <a:ext cx="7200800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33" dirty="0">
                  <a:latin typeface="+mj-lt"/>
                </a:rPr>
                <a:t>RD descargado (mg/día/1000 </a:t>
              </a:r>
              <a:r>
                <a:rPr lang="es-ES" sz="2133" dirty="0" err="1">
                  <a:latin typeface="+mj-lt"/>
                </a:rPr>
                <a:t>hab</a:t>
              </a:r>
              <a:r>
                <a:rPr lang="es-ES" sz="2133" dirty="0">
                  <a:latin typeface="+mj-lt"/>
                </a:rPr>
                <a:t>)=</a:t>
              </a:r>
            </a:p>
            <a:p>
              <a:pPr lvl="1"/>
              <a:endParaRPr lang="es-ES" sz="2133" dirty="0">
                <a:latin typeface="+mj-lt"/>
              </a:endParaRPr>
            </a:p>
            <a:p>
              <a:pPr lvl="1"/>
              <a:endParaRPr lang="es-ES" sz="2133" dirty="0">
                <a:latin typeface="+mj-lt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829D653-41A2-4215-B4EA-9CDBB6F45FB2}"/>
                </a:ext>
              </a:extLst>
            </p:cNvPr>
            <p:cNvSpPr txBox="1"/>
            <p:nvPr/>
          </p:nvSpPr>
          <p:spPr>
            <a:xfrm>
              <a:off x="5752622" y="2823699"/>
              <a:ext cx="44550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+mj-lt"/>
                </a:rPr>
                <a:t>Concentración de RD x Flujo de agua x (1000 </a:t>
              </a:r>
              <a:r>
                <a:rPr lang="es-MX" sz="1600" dirty="0" err="1">
                  <a:latin typeface="+mj-lt"/>
                </a:rPr>
                <a:t>hab</a:t>
              </a:r>
              <a:r>
                <a:rPr lang="es-MX" sz="1600" dirty="0">
                  <a:latin typeface="+mj-lt"/>
                </a:rPr>
                <a:t> / población servida)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68B41ED6-494E-4EC7-82F1-5924E1C20428}"/>
                </a:ext>
              </a:extLst>
            </p:cNvPr>
            <p:cNvSpPr txBox="1"/>
            <p:nvPr/>
          </p:nvSpPr>
          <p:spPr>
            <a:xfrm>
              <a:off x="5442945" y="3455666"/>
              <a:ext cx="489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+mj-lt"/>
                </a:rPr>
                <a:t>RD descargado x Factor de corrección</a:t>
              </a: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16559D3-5B8A-45A2-80C0-6671BFF52D2C}"/>
              </a:ext>
            </a:extLst>
          </p:cNvPr>
          <p:cNvSpPr txBox="1"/>
          <p:nvPr/>
        </p:nvSpPr>
        <p:spPr>
          <a:xfrm>
            <a:off x="3364901" y="6098105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sz="1800" dirty="0">
                <a:latin typeface="+mj-lt"/>
              </a:rPr>
              <a:t>Consumo de droga (mg/día/1000 </a:t>
            </a:r>
            <a:r>
              <a:rPr lang="es-ES" sz="1800" dirty="0" err="1">
                <a:latin typeface="+mj-lt"/>
              </a:rPr>
              <a:t>hab</a:t>
            </a:r>
            <a:r>
              <a:rPr lang="es-ES" sz="1800" dirty="0">
                <a:latin typeface="+mj-lt"/>
              </a:rPr>
              <a:t>)=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409131-6C91-4E04-A1A0-27755E2EAD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5628" y="4095058"/>
            <a:ext cx="1187156" cy="8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2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8ADB0F1-B372-4488-9734-2EC0D7979241}"/>
              </a:ext>
            </a:extLst>
          </p:cNvPr>
          <p:cNvSpPr/>
          <p:nvPr/>
        </p:nvSpPr>
        <p:spPr>
          <a:xfrm>
            <a:off x="3671078" y="1178216"/>
            <a:ext cx="7606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2"/>
                </a:solidFill>
                <a:latin typeface="+mj-lt"/>
              </a:rPr>
              <a:t>Porcentaje de muestras con drogas detectadas en agua residual de influente</a:t>
            </a:r>
            <a:endParaRPr lang="es-MX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6E2B405-3DFC-49BF-AADE-A87A1037C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65242"/>
              </p:ext>
            </p:extLst>
          </p:nvPr>
        </p:nvGraphicFramePr>
        <p:xfrm>
          <a:off x="3624398" y="1914006"/>
          <a:ext cx="7936093" cy="40943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11854">
                  <a:extLst>
                    <a:ext uri="{9D8B030D-6E8A-4147-A177-3AD203B41FA5}">
                      <a16:colId xmlns:a16="http://schemas.microsoft.com/office/drawing/2014/main" val="2775985645"/>
                    </a:ext>
                  </a:extLst>
                </a:gridCol>
                <a:gridCol w="369626">
                  <a:extLst>
                    <a:ext uri="{9D8B030D-6E8A-4147-A177-3AD203B41FA5}">
                      <a16:colId xmlns:a16="http://schemas.microsoft.com/office/drawing/2014/main" val="2876847359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1711687900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3047318851"/>
                    </a:ext>
                  </a:extLst>
                </a:gridCol>
                <a:gridCol w="393473">
                  <a:extLst>
                    <a:ext uri="{9D8B030D-6E8A-4147-A177-3AD203B41FA5}">
                      <a16:colId xmlns:a16="http://schemas.microsoft.com/office/drawing/2014/main" val="2679295703"/>
                    </a:ext>
                  </a:extLst>
                </a:gridCol>
                <a:gridCol w="524631">
                  <a:extLst>
                    <a:ext uri="{9D8B030D-6E8A-4147-A177-3AD203B41FA5}">
                      <a16:colId xmlns:a16="http://schemas.microsoft.com/office/drawing/2014/main" val="3405764793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1782891804"/>
                    </a:ext>
                  </a:extLst>
                </a:gridCol>
                <a:gridCol w="524631">
                  <a:extLst>
                    <a:ext uri="{9D8B030D-6E8A-4147-A177-3AD203B41FA5}">
                      <a16:colId xmlns:a16="http://schemas.microsoft.com/office/drawing/2014/main" val="2624010577"/>
                    </a:ext>
                  </a:extLst>
                </a:gridCol>
                <a:gridCol w="524631">
                  <a:extLst>
                    <a:ext uri="{9D8B030D-6E8A-4147-A177-3AD203B41FA5}">
                      <a16:colId xmlns:a16="http://schemas.microsoft.com/office/drawing/2014/main" val="3663658572"/>
                    </a:ext>
                  </a:extLst>
                </a:gridCol>
                <a:gridCol w="590209">
                  <a:extLst>
                    <a:ext uri="{9D8B030D-6E8A-4147-A177-3AD203B41FA5}">
                      <a16:colId xmlns:a16="http://schemas.microsoft.com/office/drawing/2014/main" val="4083129730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2163084036"/>
                    </a:ext>
                  </a:extLst>
                </a:gridCol>
                <a:gridCol w="590209">
                  <a:extLst>
                    <a:ext uri="{9D8B030D-6E8A-4147-A177-3AD203B41FA5}">
                      <a16:colId xmlns:a16="http://schemas.microsoft.com/office/drawing/2014/main" val="4222542701"/>
                    </a:ext>
                  </a:extLst>
                </a:gridCol>
                <a:gridCol w="524631">
                  <a:extLst>
                    <a:ext uri="{9D8B030D-6E8A-4147-A177-3AD203B41FA5}">
                      <a16:colId xmlns:a16="http://schemas.microsoft.com/office/drawing/2014/main" val="526030398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4100483927"/>
                    </a:ext>
                  </a:extLst>
                </a:gridCol>
                <a:gridCol w="459051">
                  <a:extLst>
                    <a:ext uri="{9D8B030D-6E8A-4147-A177-3AD203B41FA5}">
                      <a16:colId xmlns:a16="http://schemas.microsoft.com/office/drawing/2014/main" val="2199250862"/>
                    </a:ext>
                  </a:extLst>
                </a:gridCol>
                <a:gridCol w="327892">
                  <a:extLst>
                    <a:ext uri="{9D8B030D-6E8A-4147-A177-3AD203B41FA5}">
                      <a16:colId xmlns:a16="http://schemas.microsoft.com/office/drawing/2014/main" val="1760391303"/>
                    </a:ext>
                  </a:extLst>
                </a:gridCol>
              </a:tblGrid>
              <a:tr h="413390">
                <a:tc rowSpan="2">
                  <a:txBody>
                    <a:bodyPr/>
                    <a:lstStyle/>
                    <a:p>
                      <a:pPr algn="ctr" fontAlgn="ctr"/>
                      <a:endParaRPr lang="es-MX" sz="9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Residuo de Droga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Tijuana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SLRC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Nuevo Laredo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Torreón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Monterrey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Culiacán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Chihuahua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Zacatecas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Guadalajara</a:t>
                      </a:r>
                      <a:endParaRPr lang="es-MX" sz="9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Ciudad de México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Cuernavaca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Acapulco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Veracruz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Oaxaca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Mérida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813715"/>
                  </a:ext>
                </a:extLst>
              </a:tr>
              <a:tr h="282253">
                <a:tc vMerge="1"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975" marR="2975" marT="223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n=7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06529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Anfetamina</a:t>
                      </a: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57.2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71.5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71.5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57.1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68349"/>
                  </a:ext>
                </a:extLst>
              </a:tr>
              <a:tr h="372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Metanfetamina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34269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MDMA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42.9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71.5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57.1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57.1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85.7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80439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Benzoilecgonina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28.6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57.1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57.1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97870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Cocaína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71.4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71.4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42.9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42467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THC-COOH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42.9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71.4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85.7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3454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Ketamina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57.1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57.1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28.6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28.6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856480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6-acetilmorfina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42.9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57.1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42.9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5A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endParaRPr kumimoji="0" lang="es-MX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5A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28.6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39386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Fentanilo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5A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28.6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5A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5A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03991"/>
                  </a:ext>
                </a:extLst>
              </a:tr>
              <a:tr h="3361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err="1">
                          <a:effectLst/>
                          <a:latin typeface="+mj-lt"/>
                        </a:rPr>
                        <a:t>Norfentanilo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&lt;LD</a:t>
                      </a:r>
                      <a:endParaRPr lang="es-MX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14.3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96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  <a:latin typeface="+mj-lt"/>
                        </a:rPr>
                        <a:t>&lt;LD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67" marR="3967" marT="2975" marB="0" anchor="ctr"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7222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45D43A4-A48A-43AB-8E28-70F9EB219578}"/>
              </a:ext>
            </a:extLst>
          </p:cNvPr>
          <p:cNvSpPr txBox="1"/>
          <p:nvPr/>
        </p:nvSpPr>
        <p:spPr>
          <a:xfrm>
            <a:off x="3770489" y="6036285"/>
            <a:ext cx="770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&lt;LD</a:t>
            </a:r>
            <a:r>
              <a:rPr lang="es-MX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debajo del límite de detección, al menos una muestra      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ND, No detectado</a:t>
            </a:r>
          </a:p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SLR, San Luis Río Colorado</a:t>
            </a: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499D4B51-E71D-4B9E-9CF4-F5115D81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1" y="16425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A45755A9-DF93-4AD8-9728-45270E62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9" y="1914006"/>
            <a:ext cx="2179425" cy="2778046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9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499D4B51-E71D-4B9E-9CF4-F5115D81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1" y="16425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A45755A9-DF93-4AD8-9728-45270E62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8" y="2663199"/>
            <a:ext cx="2909454" cy="123146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61E75E-1215-4AEE-8963-440A40958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45" y="957712"/>
            <a:ext cx="7903149" cy="55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C8419-CA8E-4850-8DC3-6067A01D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153" y="1153173"/>
            <a:ext cx="7391367" cy="989304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Niveles medianos semanales de consumo de metanfetamina 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(mg/día por 1000 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hab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003D3-863F-48AD-B847-6D476E52B2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89" y="2011988"/>
            <a:ext cx="7391367" cy="4637168"/>
          </a:xfrm>
          <a:prstGeom prst="rect">
            <a:avLst/>
          </a:prstGeom>
        </p:spPr>
      </p:pic>
      <p:pic>
        <p:nvPicPr>
          <p:cNvPr id="8" name="Picture 6" descr="Universidad Autónoma Metropolitana Unidad Xochimilco">
            <a:extLst>
              <a:ext uri="{FF2B5EF4-FFF2-40B4-BE49-F238E27FC236}">
                <a16:creationId xmlns:a16="http://schemas.microsoft.com/office/drawing/2014/main" id="{E41D8890-F263-41BD-BBF8-14C3A07B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9C5E0976-37AC-42BC-971C-0C23177125A8}"/>
              </a:ext>
            </a:extLst>
          </p:cNvPr>
          <p:cNvSpPr txBox="1">
            <a:spLocks/>
          </p:cNvSpPr>
          <p:nvPr/>
        </p:nvSpPr>
        <p:spPr>
          <a:xfrm>
            <a:off x="247688" y="2663199"/>
            <a:ext cx="2909454" cy="12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A16D8-152A-442E-B0F1-D8513E00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398" y="2360279"/>
            <a:ext cx="8345580" cy="149449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/>
              <a:t>Epidemiología de aguas residuales herramienta para fortalecer el sistema de alertas tempranas de consumo de sustancias psicoactivas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5D3BB6-B6FD-4288-B4D1-2E0BEDBE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8" y="0"/>
            <a:ext cx="6449210" cy="7649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2716FA-4A5D-4629-BD6A-A41E57E366FE}"/>
              </a:ext>
            </a:extLst>
          </p:cNvPr>
          <p:cNvSpPr txBox="1"/>
          <p:nvPr/>
        </p:nvSpPr>
        <p:spPr>
          <a:xfrm>
            <a:off x="4194113" y="4904947"/>
            <a:ext cx="495462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D en C Copytzy Cruz </a:t>
            </a:r>
            <a:r>
              <a:rPr lang="es-MX" dirty="0" err="1"/>
              <a:t>Cruz</a:t>
            </a:r>
            <a:endParaRPr lang="es-MX" dirty="0"/>
          </a:p>
          <a:p>
            <a:r>
              <a:rPr lang="es-MX" dirty="0"/>
              <a:t>Profesora-investigadora </a:t>
            </a:r>
          </a:p>
          <a:p>
            <a:r>
              <a:rPr lang="es-MX" dirty="0"/>
              <a:t>Laboratorio de fármacos huérfanos</a:t>
            </a:r>
          </a:p>
          <a:p>
            <a:r>
              <a:rPr lang="es-MX" dirty="0"/>
              <a:t>Departamento de Sistemas Biológicos</a:t>
            </a:r>
          </a:p>
          <a:p>
            <a:r>
              <a:rPr lang="es-MX" dirty="0"/>
              <a:t>Universidad Autónoma Metropolitana-Xochimilco</a:t>
            </a:r>
          </a:p>
          <a:p>
            <a:r>
              <a:rPr lang="es-MX" dirty="0"/>
              <a:t>Ciudad de México, México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748E2B-15C1-4693-BB5F-72DE4FBAB486}"/>
              </a:ext>
            </a:extLst>
          </p:cNvPr>
          <p:cNvSpPr txBox="1"/>
          <p:nvPr/>
        </p:nvSpPr>
        <p:spPr>
          <a:xfrm>
            <a:off x="9409857" y="2057349"/>
            <a:ext cx="257862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Corbel" panose="020B0503020204020204" pitchFamily="34" charset="0"/>
              </a:rPr>
              <a:t>P</a:t>
            </a:r>
            <a:r>
              <a:rPr lang="es-MX" sz="2000" b="0" i="0" dirty="0">
                <a:effectLst/>
                <a:latin typeface="Corbel" panose="020B0503020204020204" pitchFamily="34" charset="0"/>
              </a:rPr>
              <a:t>anel 6:</a:t>
            </a:r>
          </a:p>
          <a:p>
            <a:pPr algn="ctr"/>
            <a:r>
              <a:rPr lang="es-MX" sz="2000" b="0" i="0" dirty="0">
                <a:effectLst/>
                <a:latin typeface="Corbel" panose="020B0503020204020204" pitchFamily="34" charset="0"/>
              </a:rPr>
              <a:t>Aguas </a:t>
            </a:r>
            <a:r>
              <a:rPr lang="es-MX" sz="2000" dirty="0">
                <a:latin typeface="Corbel" panose="020B0503020204020204" pitchFamily="34" charset="0"/>
              </a:rPr>
              <a:t>r</a:t>
            </a:r>
            <a:r>
              <a:rPr lang="es-MX" sz="2000" b="0" i="0" dirty="0">
                <a:effectLst/>
                <a:latin typeface="Corbel" panose="020B0503020204020204" pitchFamily="34" charset="0"/>
              </a:rPr>
              <a:t>esiduales como herramienta para estimar el consumo de drogas </a:t>
            </a:r>
          </a:p>
          <a:p>
            <a:pPr algn="ctr"/>
            <a:endParaRPr lang="es-MX" sz="2000" b="0" i="0" dirty="0">
              <a:effectLst/>
              <a:latin typeface="Corbel" panose="020B0503020204020204" pitchFamily="34" charset="0"/>
            </a:endParaRPr>
          </a:p>
          <a:p>
            <a:pPr algn="ctr"/>
            <a:endParaRPr lang="es-MX" sz="2000" dirty="0">
              <a:latin typeface="Corbel" panose="020B0503020204020204" pitchFamily="34" charset="0"/>
            </a:endParaRPr>
          </a:p>
          <a:p>
            <a:pPr algn="ctr"/>
            <a:r>
              <a:rPr lang="es-MX" sz="2000" b="0" i="0" dirty="0">
                <a:effectLst/>
                <a:latin typeface="Corbel" panose="020B0503020204020204" pitchFamily="34" charset="0"/>
              </a:rPr>
              <a:t>18 de noviembre 2021</a:t>
            </a:r>
            <a:endParaRPr lang="es-MX" sz="2000" dirty="0">
              <a:latin typeface="Corbel" panose="020B0503020204020204" pitchFamily="34" charset="0"/>
            </a:endParaRPr>
          </a:p>
        </p:txBody>
      </p:sp>
      <p:pic>
        <p:nvPicPr>
          <p:cNvPr id="8" name="Picture 6" descr="Universidad Autónoma Metropolitana Unidad Xochimilco">
            <a:extLst>
              <a:ext uri="{FF2B5EF4-FFF2-40B4-BE49-F238E27FC236}">
                <a16:creationId xmlns:a16="http://schemas.microsoft.com/office/drawing/2014/main" id="{D695219E-541D-4B62-B347-9E81C2C7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07" y="84312"/>
            <a:ext cx="2454129" cy="6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8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FA5321-923E-49C8-92C4-5908F7863B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23" y="1664867"/>
            <a:ext cx="8520853" cy="4939134"/>
          </a:xfrm>
          <a:prstGeom prst="rect">
            <a:avLst/>
          </a:prstGeom>
          <a:noFill/>
        </p:spPr>
      </p:pic>
      <p:pic>
        <p:nvPicPr>
          <p:cNvPr id="6" name="Picture 6" descr="Universidad Autónoma Metropolitana Unidad Xochimilco">
            <a:extLst>
              <a:ext uri="{FF2B5EF4-FFF2-40B4-BE49-F238E27FC236}">
                <a16:creationId xmlns:a16="http://schemas.microsoft.com/office/drawing/2014/main" id="{04E6D68D-0139-4661-9846-D9BD8850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06A0891-B946-440E-8BF0-96702862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23" y="925033"/>
            <a:ext cx="8155871" cy="989304"/>
          </a:xfrm>
        </p:spPr>
        <p:txBody>
          <a:bodyPr>
            <a:noAutofit/>
          </a:bodyPr>
          <a:lstStyle/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Perfil semanal de consumo de metanfetamina (mg/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day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por 1000 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hab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BA61B37-0AEA-4276-838A-B0A9A9EBA465}"/>
              </a:ext>
            </a:extLst>
          </p:cNvPr>
          <p:cNvSpPr txBox="1">
            <a:spLocks/>
          </p:cNvSpPr>
          <p:nvPr/>
        </p:nvSpPr>
        <p:spPr>
          <a:xfrm>
            <a:off x="247688" y="2663199"/>
            <a:ext cx="2909454" cy="12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EC5AD1-71DD-4DEB-B383-318913969C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76" y="1803516"/>
            <a:ext cx="7445866" cy="4589678"/>
          </a:xfrm>
          <a:prstGeom prst="rect">
            <a:avLst/>
          </a:prstGeom>
          <a:noFill/>
        </p:spPr>
      </p:pic>
      <p:pic>
        <p:nvPicPr>
          <p:cNvPr id="6" name="Picture 6" descr="Universidad Autónoma Metropolitana Unidad Xochimilco">
            <a:extLst>
              <a:ext uri="{FF2B5EF4-FFF2-40B4-BE49-F238E27FC236}">
                <a16:creationId xmlns:a16="http://schemas.microsoft.com/office/drawing/2014/main" id="{84117935-E5FB-4410-B767-E3B02A51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4C07C5A-48EF-4946-B15A-558244AE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079" y="1187294"/>
            <a:ext cx="6917232" cy="989304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Comparación del consumo de metanfetamina </a:t>
            </a:r>
            <a:br>
              <a:rPr lang="es-MX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(mg/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day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por 1000 habitantes)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B113D55-BA73-4DEF-9C87-55FF33EE7450}"/>
              </a:ext>
            </a:extLst>
          </p:cNvPr>
          <p:cNvSpPr txBox="1">
            <a:spLocks/>
          </p:cNvSpPr>
          <p:nvPr/>
        </p:nvSpPr>
        <p:spPr>
          <a:xfrm>
            <a:off x="247688" y="2663199"/>
            <a:ext cx="2909454" cy="12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9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B878C35-CD25-436D-89AC-8DA022F5BC85}"/>
              </a:ext>
            </a:extLst>
          </p:cNvPr>
          <p:cNvSpPr/>
          <p:nvPr/>
        </p:nvSpPr>
        <p:spPr>
          <a:xfrm>
            <a:off x="3420533" y="2258061"/>
            <a:ext cx="7845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+mj-lt"/>
              </a:rPr>
              <a:t>Las aguas residuales son una </a:t>
            </a:r>
            <a:r>
              <a:rPr lang="en-US" sz="2000" dirty="0" err="1">
                <a:latin typeface="+mj-lt"/>
              </a:rPr>
              <a:t>fuente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objetiva</a:t>
            </a:r>
            <a:r>
              <a:rPr lang="en-US" sz="2000" dirty="0">
                <a:latin typeface="+mj-lt"/>
              </a:rPr>
              <a:t> y accessible para </a:t>
            </a:r>
            <a:r>
              <a:rPr lang="en-US" sz="2000" dirty="0" err="1">
                <a:latin typeface="+mj-lt"/>
              </a:rPr>
              <a:t>monitorear</a:t>
            </a:r>
            <a:r>
              <a:rPr lang="en-US" sz="2000" dirty="0">
                <a:latin typeface="+mj-lt"/>
              </a:rPr>
              <a:t> consumo de </a:t>
            </a:r>
            <a:r>
              <a:rPr lang="en-US" sz="2000" dirty="0" err="1">
                <a:latin typeface="+mj-lt"/>
              </a:rPr>
              <a:t>sustancias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psicoactivas</a:t>
            </a:r>
            <a:r>
              <a:rPr lang="en-US" sz="2000" dirty="0">
                <a:latin typeface="+mj-lt"/>
              </a:rPr>
              <a:t> con gran </a:t>
            </a:r>
            <a:r>
              <a:rPr lang="en-US" sz="2000" dirty="0" err="1">
                <a:latin typeface="+mj-lt"/>
              </a:rPr>
              <a:t>facilidad</a:t>
            </a:r>
            <a:r>
              <a:rPr lang="en-US" sz="2000" dirty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latin typeface="+mj-lt"/>
              </a:rPr>
              <a:t>Identificación</a:t>
            </a:r>
            <a:r>
              <a:rPr lang="en-US" sz="2000" dirty="0">
                <a:latin typeface="+mj-lt"/>
              </a:rPr>
              <a:t> y cuantificación de </a:t>
            </a:r>
            <a:r>
              <a:rPr lang="en-US" sz="2000" dirty="0" err="1">
                <a:latin typeface="+mj-lt"/>
              </a:rPr>
              <a:t>sustancias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psicoactivas</a:t>
            </a:r>
            <a:r>
              <a:rPr lang="en-US" sz="2000" dirty="0">
                <a:latin typeface="+mj-lt"/>
              </a:rPr>
              <a:t> con alto consumo</a:t>
            </a:r>
          </a:p>
          <a:p>
            <a:pPr marL="838190" lvl="1" indent="-380990">
              <a:buFont typeface="Arial"/>
              <a:buChar char="•"/>
            </a:pPr>
            <a:r>
              <a:rPr lang="en-US" sz="2000" dirty="0">
                <a:latin typeface="+mj-lt"/>
              </a:rPr>
              <a:t>Marihuana y éxtasis fueron </a:t>
            </a:r>
            <a:r>
              <a:rPr lang="en-US" sz="2000" dirty="0" err="1">
                <a:latin typeface="+mj-lt"/>
              </a:rPr>
              <a:t>cuantificadas</a:t>
            </a:r>
            <a:r>
              <a:rPr lang="en-US" sz="2000" dirty="0">
                <a:latin typeface="+mj-lt"/>
              </a:rPr>
              <a:t> en </a:t>
            </a:r>
            <a:r>
              <a:rPr lang="en-US" sz="2000" dirty="0" err="1">
                <a:latin typeface="+mj-lt"/>
              </a:rPr>
              <a:t>todas</a:t>
            </a:r>
            <a:r>
              <a:rPr lang="en-US" sz="2000" dirty="0">
                <a:latin typeface="+mj-lt"/>
              </a:rPr>
              <a:t> las </a:t>
            </a:r>
            <a:r>
              <a:rPr lang="en-US" sz="2000" dirty="0" err="1">
                <a:latin typeface="+mj-lt"/>
              </a:rPr>
              <a:t>ciudades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mexicanas</a:t>
            </a:r>
            <a:endParaRPr lang="en-US" sz="2000" dirty="0">
              <a:latin typeface="+mj-lt"/>
            </a:endParaRPr>
          </a:p>
          <a:p>
            <a:pPr marL="838190" lvl="1" indent="-380990">
              <a:buFont typeface="Arial"/>
              <a:buChar char="•"/>
            </a:pPr>
            <a:r>
              <a:rPr lang="en-US" sz="2000" dirty="0">
                <a:latin typeface="+mj-lt"/>
              </a:rPr>
              <a:t>Las </a:t>
            </a:r>
            <a:r>
              <a:rPr lang="en-US" sz="2000" dirty="0" err="1">
                <a:latin typeface="+mj-lt"/>
              </a:rPr>
              <a:t>medianas</a:t>
            </a:r>
            <a:r>
              <a:rPr lang="en-US" sz="2000" dirty="0">
                <a:latin typeface="+mj-lt"/>
              </a:rPr>
              <a:t> mas </a:t>
            </a:r>
            <a:r>
              <a:rPr lang="en-US" sz="2000" dirty="0" err="1">
                <a:latin typeface="+mj-lt"/>
              </a:rPr>
              <a:t>altas</a:t>
            </a:r>
            <a:r>
              <a:rPr lang="en-US" sz="2000" dirty="0">
                <a:latin typeface="+mj-lt"/>
              </a:rPr>
              <a:t> de consumo: marihuana y </a:t>
            </a:r>
            <a:r>
              <a:rPr lang="en-US" sz="2000" dirty="0" err="1">
                <a:latin typeface="+mj-lt"/>
              </a:rPr>
              <a:t>cocaína</a:t>
            </a:r>
            <a:r>
              <a:rPr lang="en-US" sz="2000" dirty="0">
                <a:latin typeface="+mj-lt"/>
              </a:rPr>
              <a:t>.</a:t>
            </a:r>
          </a:p>
          <a:p>
            <a:pPr lvl="1"/>
            <a:endParaRPr lang="en-US" sz="2000" dirty="0">
              <a:latin typeface="+mj-lt"/>
            </a:endParaRPr>
          </a:p>
          <a:p>
            <a:pPr marL="457200" indent="-457200">
              <a:buAutoNum type="arabicPeriod" startAt="3"/>
            </a:pPr>
            <a:r>
              <a:rPr lang="en-US" sz="2000" dirty="0" err="1">
                <a:latin typeface="+mj-lt"/>
              </a:rPr>
              <a:t>Identificación</a:t>
            </a:r>
            <a:r>
              <a:rPr lang="en-US" sz="2000" dirty="0">
                <a:latin typeface="+mj-lt"/>
              </a:rPr>
              <a:t> y cuantificación del consumo </a:t>
            </a:r>
            <a:r>
              <a:rPr lang="en-US" sz="2000" b="1" dirty="0">
                <a:latin typeface="+mj-lt"/>
              </a:rPr>
              <a:t>de </a:t>
            </a:r>
            <a:r>
              <a:rPr lang="en-US" sz="2000" b="1" dirty="0" err="1">
                <a:latin typeface="+mj-lt"/>
              </a:rPr>
              <a:t>fentanilo</a:t>
            </a:r>
            <a:endParaRPr lang="en-US" sz="2000" b="1" dirty="0">
              <a:latin typeface="+mj-lt"/>
            </a:endParaRPr>
          </a:p>
          <a:p>
            <a:pPr marL="380990" indent="-380990">
              <a:buFont typeface="Arial"/>
              <a:buChar char="•"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8A33DF4-2C05-4507-94F7-F9397B11B485}"/>
              </a:ext>
            </a:extLst>
          </p:cNvPr>
          <p:cNvSpPr txBox="1">
            <a:spLocks/>
          </p:cNvSpPr>
          <p:nvPr/>
        </p:nvSpPr>
        <p:spPr>
          <a:xfrm>
            <a:off x="3558652" y="984417"/>
            <a:ext cx="7404802" cy="79208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200" spc="-5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Aprendizajes relevantes de este estudio</a:t>
            </a: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3A4A357C-4C1A-49FD-960C-B93B83E3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6E82233A-F7ED-468F-B670-3B3EFC13B967}"/>
              </a:ext>
            </a:extLst>
          </p:cNvPr>
          <p:cNvSpPr txBox="1">
            <a:spLocks/>
          </p:cNvSpPr>
          <p:nvPr/>
        </p:nvSpPr>
        <p:spPr>
          <a:xfrm>
            <a:off x="247688" y="2663199"/>
            <a:ext cx="2909454" cy="12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97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B878C35-CD25-436D-89AC-8DA022F5BC85}"/>
              </a:ext>
            </a:extLst>
          </p:cNvPr>
          <p:cNvSpPr/>
          <p:nvPr/>
        </p:nvSpPr>
        <p:spPr>
          <a:xfrm>
            <a:off x="3691466" y="1913816"/>
            <a:ext cx="72544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000" dirty="0">
                <a:latin typeface="+mj-lt"/>
              </a:rPr>
              <a:t>Análisis de </a:t>
            </a:r>
            <a:r>
              <a:rPr lang="en-US" sz="2000" dirty="0" err="1">
                <a:latin typeface="+mj-lt"/>
              </a:rPr>
              <a:t>tendencias</a:t>
            </a:r>
            <a:r>
              <a:rPr lang="en-US" sz="2000" dirty="0">
                <a:latin typeface="+mj-lt"/>
              </a:rPr>
              <a:t> de consumo </a:t>
            </a:r>
          </a:p>
          <a:p>
            <a:pPr marL="457200" indent="-457200">
              <a:buAutoNum type="arabicPeriod" startAt="4"/>
            </a:pP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Temporal </a:t>
            </a:r>
          </a:p>
          <a:p>
            <a:pPr lvl="2"/>
            <a:r>
              <a:rPr lang="en-US" sz="2000" dirty="0">
                <a:latin typeface="+mj-lt"/>
              </a:rPr>
              <a:t>Drogas de fin de </a:t>
            </a:r>
            <a:r>
              <a:rPr lang="en-US" sz="2000" dirty="0" err="1">
                <a:latin typeface="+mj-lt"/>
              </a:rPr>
              <a:t>semana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Heroina</a:t>
            </a:r>
            <a:r>
              <a:rPr lang="en-US" sz="2000" dirty="0">
                <a:latin typeface="+mj-lt"/>
              </a:rPr>
              <a:t>, éxtasis, ketamina</a:t>
            </a:r>
          </a:p>
          <a:p>
            <a:pPr lvl="2"/>
            <a:r>
              <a:rPr lang="en-US" sz="2000" dirty="0">
                <a:latin typeface="+mj-lt"/>
              </a:rPr>
              <a:t>Consumo semanal </a:t>
            </a:r>
            <a:r>
              <a:rPr lang="en-US" sz="2000" dirty="0" err="1">
                <a:latin typeface="+mj-lt"/>
              </a:rPr>
              <a:t>estable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Anfetamina</a:t>
            </a:r>
            <a:r>
              <a:rPr lang="en-US" sz="2000" dirty="0">
                <a:latin typeface="+mj-lt"/>
              </a:rPr>
              <a:t>, marihuana y </a:t>
            </a:r>
            <a:r>
              <a:rPr lang="en-US" sz="2000" dirty="0" err="1">
                <a:latin typeface="+mj-lt"/>
              </a:rPr>
              <a:t>cocaína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lvl="1"/>
            <a:r>
              <a:rPr lang="en-US" sz="2000" dirty="0" err="1">
                <a:latin typeface="+mj-lt"/>
              </a:rPr>
              <a:t>Espacial</a:t>
            </a:r>
            <a:endParaRPr lang="en-US" sz="2000" dirty="0">
              <a:latin typeface="+mj-lt"/>
            </a:endParaRPr>
          </a:p>
          <a:p>
            <a:pPr lvl="2"/>
            <a:r>
              <a:rPr lang="en-US" sz="2000" b="1" dirty="0">
                <a:latin typeface="+mj-lt"/>
              </a:rPr>
              <a:t>Marihuana</a:t>
            </a:r>
            <a:r>
              <a:rPr lang="en-US" sz="2000" dirty="0">
                <a:latin typeface="+mj-lt"/>
              </a:rPr>
              <a:t>  Veracruz, SLR-Sonora</a:t>
            </a:r>
          </a:p>
          <a:p>
            <a:pPr lvl="2"/>
            <a:r>
              <a:rPr lang="en-US" sz="2000" b="1" dirty="0" err="1">
                <a:latin typeface="+mj-lt"/>
              </a:rPr>
              <a:t>Cocaína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 SLR-Sonora, Monterrey-Nuevo León</a:t>
            </a:r>
          </a:p>
          <a:p>
            <a:pPr lvl="2"/>
            <a:r>
              <a:rPr lang="en-US" sz="2000" b="1" dirty="0" err="1">
                <a:latin typeface="+mj-lt"/>
              </a:rPr>
              <a:t>Metanfetamina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 Tijuana-Baja California, SLR-Sonora</a:t>
            </a:r>
          </a:p>
          <a:p>
            <a:pPr lvl="2"/>
            <a:r>
              <a:rPr lang="en-US" sz="2000" b="1" dirty="0" err="1">
                <a:latin typeface="+mj-lt"/>
              </a:rPr>
              <a:t>Fentanilo</a:t>
            </a:r>
            <a:r>
              <a:rPr lang="en-US" sz="2000" b="1" dirty="0">
                <a:latin typeface="+mj-lt"/>
              </a:rPr>
              <a:t>  </a:t>
            </a:r>
            <a:r>
              <a:rPr lang="en-US" sz="2000" dirty="0">
                <a:latin typeface="+mj-lt"/>
              </a:rPr>
              <a:t>Monterrey-Nuevo León y SLR-Sonora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3A4A357C-4C1A-49FD-960C-B93B83E3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479EE74B-A2F9-4CC7-8400-22EF22208CD6}"/>
              </a:ext>
            </a:extLst>
          </p:cNvPr>
          <p:cNvSpPr txBox="1">
            <a:spLocks/>
          </p:cNvSpPr>
          <p:nvPr/>
        </p:nvSpPr>
        <p:spPr>
          <a:xfrm>
            <a:off x="3616284" y="1055956"/>
            <a:ext cx="7404802" cy="79208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200" spc="-5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Aprendizajes relevantes de este estudio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130E046-D05E-4AE3-8F62-5571E678602F}"/>
              </a:ext>
            </a:extLst>
          </p:cNvPr>
          <p:cNvSpPr txBox="1">
            <a:spLocks/>
          </p:cNvSpPr>
          <p:nvPr/>
        </p:nvSpPr>
        <p:spPr>
          <a:xfrm>
            <a:off x="247688" y="2663199"/>
            <a:ext cx="2909454" cy="12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 2017: </a:t>
            </a:r>
            <a:r>
              <a:rPr lang="en-US" sz="3200" dirty="0" err="1">
                <a:solidFill>
                  <a:schemeClr val="bg1"/>
                </a:solidFill>
              </a:rPr>
              <a:t>Hallazgos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7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B878C35-CD25-436D-89AC-8DA022F5BC85}"/>
              </a:ext>
            </a:extLst>
          </p:cNvPr>
          <p:cNvSpPr/>
          <p:nvPr/>
        </p:nvSpPr>
        <p:spPr>
          <a:xfrm>
            <a:off x="3589866" y="1690062"/>
            <a:ext cx="74619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Corbel" panose="020B0503020204020204" pitchFamily="34" charset="0"/>
                <a:cs typeface="Arial" panose="020B0604020202020204" pitchFamily="34" charset="0"/>
              </a:rPr>
              <a:t>Fortalezas</a:t>
            </a:r>
          </a:p>
          <a:p>
            <a:endParaRPr lang="es-ES_tradnl" sz="20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orbel" panose="020B0503020204020204" pitchFamily="34" charset="0"/>
                <a:cs typeface="Arial" panose="020B0604020202020204" pitchFamily="34" charset="0"/>
              </a:rPr>
              <a:t>Factible implementar un sistema cont</a:t>
            </a:r>
            <a:r>
              <a:rPr lang="es-ES" sz="2000" dirty="0" err="1">
                <a:latin typeface="Corbel" panose="020B0503020204020204" pitchFamily="34" charset="0"/>
                <a:cs typeface="Arial" panose="020B0604020202020204" pitchFamily="34" charset="0"/>
              </a:rPr>
              <a:t>inuo</a:t>
            </a: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 de monitoreo del consumo de sustancias psicoactivas desde aguas residuales.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Niveles de consumo, tipos de drogas e identificación de focos rojos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Posibilidad de monitorear a distintos niveles: ciudad, sector, área, lugares específicos (centros de readaptación, bares)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Altamente relevante para salud y seguridad</a:t>
            </a:r>
          </a:p>
          <a:p>
            <a:endParaRPr lang="en-U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8A33DF4-2C05-4507-94F7-F9397B11B485}"/>
              </a:ext>
            </a:extLst>
          </p:cNvPr>
          <p:cNvSpPr txBox="1">
            <a:spLocks/>
          </p:cNvSpPr>
          <p:nvPr/>
        </p:nvSpPr>
        <p:spPr>
          <a:xfrm>
            <a:off x="341744" y="1140177"/>
            <a:ext cx="2909455" cy="4199466"/>
          </a:xfrm>
          <a:prstGeom prst="rect">
            <a:avLst/>
          </a:prstGeom>
          <a:noFill/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200" spc="-50" dirty="0">
                <a:solidFill>
                  <a:schemeClr val="bg1"/>
                </a:solidFill>
                <a:latin typeface="+mj-lt"/>
              </a:rPr>
              <a:t>Fortalezas, limitaciones y retos para la instalación de un sistema de monitoreo  de sustancias psicoactivas</a:t>
            </a: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3A4A357C-4C1A-49FD-960C-B93B83E3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B878C35-CD25-436D-89AC-8DA022F5BC85}"/>
              </a:ext>
            </a:extLst>
          </p:cNvPr>
          <p:cNvSpPr/>
          <p:nvPr/>
        </p:nvSpPr>
        <p:spPr>
          <a:xfrm>
            <a:off x="3849511" y="1646092"/>
            <a:ext cx="7157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Corbel" panose="020B0503020204020204" pitchFamily="34" charset="0"/>
                <a:cs typeface="Arial" panose="020B0604020202020204" pitchFamily="34" charset="0"/>
              </a:rPr>
              <a:t>Retos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Residuos: uso médico u otras fuentes (ketamina y norfentanilo)</a:t>
            </a:r>
          </a:p>
          <a:p>
            <a:pPr lvl="1"/>
            <a:endParaRPr lang="es-E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Integrar ciudades clave, zona urbana vs rural</a:t>
            </a:r>
          </a:p>
          <a:p>
            <a:pPr lvl="1"/>
            <a:endParaRPr lang="es-E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Implementar el método para validar información (ej. certificación)</a:t>
            </a:r>
          </a:p>
          <a:p>
            <a:pPr lvl="1"/>
            <a:endParaRPr lang="es-E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orbel" panose="020B0503020204020204" pitchFamily="34" charset="0"/>
                <a:cs typeface="Arial" panose="020B0604020202020204" pitchFamily="34" charset="0"/>
              </a:rPr>
              <a:t>Refinar la información sobre la población servida de la PTAR (creatinina) y de la aportación de agua a las plantas (casa habitación vs. industria)</a:t>
            </a:r>
          </a:p>
          <a:p>
            <a:endParaRPr lang="en-US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8A33DF4-2C05-4507-94F7-F9397B11B485}"/>
              </a:ext>
            </a:extLst>
          </p:cNvPr>
          <p:cNvSpPr txBox="1">
            <a:spLocks/>
          </p:cNvSpPr>
          <p:nvPr/>
        </p:nvSpPr>
        <p:spPr>
          <a:xfrm>
            <a:off x="330960" y="1294950"/>
            <a:ext cx="2909454" cy="4180160"/>
          </a:xfrm>
          <a:prstGeom prst="rect">
            <a:avLst/>
          </a:prstGeom>
          <a:noFill/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200" spc="-50" dirty="0">
                <a:solidFill>
                  <a:schemeClr val="bg1"/>
                </a:solidFill>
                <a:latin typeface="+mj-lt"/>
              </a:rPr>
              <a:t>Fortalezas, limitaciones y retos para la instalación de un sistema de monitoreo  de sustancias psicoactivas</a:t>
            </a: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3A4A357C-4C1A-49FD-960C-B93B83E3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3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B878C35-CD25-436D-89AC-8DA022F5BC85}"/>
              </a:ext>
            </a:extLst>
          </p:cNvPr>
          <p:cNvSpPr/>
          <p:nvPr/>
        </p:nvSpPr>
        <p:spPr>
          <a:xfrm>
            <a:off x="3578577" y="1611198"/>
            <a:ext cx="80719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cs typeface="Arial" panose="020B0604020202020204" pitchFamily="34" charset="0"/>
              </a:rPr>
              <a:t>Limitaciones y retos</a:t>
            </a:r>
          </a:p>
          <a:p>
            <a:endParaRPr lang="es-E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0" i="0" u="none" strike="noStrike" baseline="0" dirty="0">
                <a:solidFill>
                  <a:srgbClr val="000000"/>
                </a:solidFill>
              </a:rPr>
              <a:t>Se requiere fortalecer las fuentes de información para producir estimaciones reproducibles y precisas.</a:t>
            </a:r>
          </a:p>
          <a:p>
            <a:endParaRPr lang="es-MX" sz="20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</a:rPr>
              <a:t>Poca información de </a:t>
            </a:r>
            <a:r>
              <a:rPr lang="es-MX" sz="2000" b="0" i="0" u="none" strike="noStrike" baseline="0" dirty="0">
                <a:solidFill>
                  <a:srgbClr val="000000"/>
                </a:solidFill>
              </a:rPr>
              <a:t>nuevas drogas o biomarcadores.</a:t>
            </a:r>
          </a:p>
          <a:p>
            <a:endParaRPr lang="es-ES" sz="20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Distinguir entre el uso médico y de otras fuentes (drogas médicas: fentanilo, ketamina)</a:t>
            </a:r>
          </a:p>
          <a:p>
            <a:endParaRPr lang="es-E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Infraestructura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analítica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desarrollo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técnicas</a:t>
            </a:r>
            <a:r>
              <a:rPr lang="en-US" sz="2000" dirty="0">
                <a:solidFill>
                  <a:srgbClr val="000000"/>
                </a:solidFill>
              </a:rPr>
              <a:t> de análisis de </a:t>
            </a:r>
            <a:r>
              <a:rPr lang="en-US" sz="2000" dirty="0" err="1">
                <a:solidFill>
                  <a:srgbClr val="000000"/>
                </a:solidFill>
              </a:rPr>
              <a:t>nuevas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sustancias</a:t>
            </a:r>
            <a:r>
              <a:rPr lang="en-US" sz="2000" dirty="0">
                <a:solidFill>
                  <a:srgbClr val="000000"/>
                </a:solidFill>
              </a:rPr>
              <a:t> y sus </a:t>
            </a:r>
            <a:r>
              <a:rPr lang="en-US" sz="2000" dirty="0" err="1">
                <a:solidFill>
                  <a:srgbClr val="000000"/>
                </a:solidFill>
              </a:rPr>
              <a:t>metabolitos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Opciones</a:t>
            </a:r>
            <a:r>
              <a:rPr lang="en-US" sz="2000" dirty="0">
                <a:solidFill>
                  <a:srgbClr val="000000"/>
                </a:solidFill>
              </a:rPr>
              <a:t>: Trabajo en red, </a:t>
            </a:r>
            <a:r>
              <a:rPr lang="en-US" sz="2000" dirty="0" err="1">
                <a:solidFill>
                  <a:srgbClr val="000000"/>
                </a:solidFill>
              </a:rPr>
              <a:t>colaboración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interinstitucional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8A33DF4-2C05-4507-94F7-F9397B11B485}"/>
              </a:ext>
            </a:extLst>
          </p:cNvPr>
          <p:cNvSpPr txBox="1">
            <a:spLocks/>
          </p:cNvSpPr>
          <p:nvPr/>
        </p:nvSpPr>
        <p:spPr>
          <a:xfrm>
            <a:off x="113113" y="1294950"/>
            <a:ext cx="3228399" cy="390266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3200" spc="-50" dirty="0">
                <a:solidFill>
                  <a:schemeClr val="bg1"/>
                </a:solidFill>
                <a:latin typeface="+mj-lt"/>
              </a:rPr>
              <a:t>Fortalezas, limitaciones y retos para la instalación de un sistema de monitoreo de sustancias psicoactivas</a:t>
            </a:r>
          </a:p>
        </p:txBody>
      </p:sp>
      <p:pic>
        <p:nvPicPr>
          <p:cNvPr id="7" name="Picture 6" descr="Universidad Autónoma Metropolitana Unidad Xochimilco">
            <a:extLst>
              <a:ext uri="{FF2B5EF4-FFF2-40B4-BE49-F238E27FC236}">
                <a16:creationId xmlns:a16="http://schemas.microsoft.com/office/drawing/2014/main" id="{3A4A357C-4C1A-49FD-960C-B93B83E3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22" y="55511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E01D2-9491-4219-A39D-8C6ADAF3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2A0CDC-4A29-4956-A3C6-5AE2892BB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A976F4-9B03-4F06-B35E-8C9E4461B388}"/>
              </a:ext>
            </a:extLst>
          </p:cNvPr>
          <p:cNvSpPr/>
          <p:nvPr/>
        </p:nvSpPr>
        <p:spPr>
          <a:xfrm>
            <a:off x="4414766" y="1100633"/>
            <a:ext cx="2932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B26F005-B9EF-45BA-972D-3C84EC7955EA}"/>
              </a:ext>
            </a:extLst>
          </p:cNvPr>
          <p:cNvSpPr txBox="1"/>
          <p:nvPr/>
        </p:nvSpPr>
        <p:spPr>
          <a:xfrm>
            <a:off x="7657978" y="2075789"/>
            <a:ext cx="398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Por un uso racional de sustancias psicoactivas</a:t>
            </a:r>
          </a:p>
        </p:txBody>
      </p:sp>
      <p:pic>
        <p:nvPicPr>
          <p:cNvPr id="3076" name="Picture 4" descr="Emblema y Lema. Identidad Institucional. Universidad Autónoma Metropolitana.">
            <a:extLst>
              <a:ext uri="{FF2B5EF4-FFF2-40B4-BE49-F238E27FC236}">
                <a16:creationId xmlns:a16="http://schemas.microsoft.com/office/drawing/2014/main" id="{48256CA1-79E0-4FD6-8DBA-192F2A6B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10" y="385594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9BFDF3-F44B-49A4-B554-7820CC4C4F38}"/>
              </a:ext>
            </a:extLst>
          </p:cNvPr>
          <p:cNvSpPr txBox="1"/>
          <p:nvPr/>
        </p:nvSpPr>
        <p:spPr>
          <a:xfrm>
            <a:off x="1108364" y="4126914"/>
            <a:ext cx="398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Email de contacto: ccruzc@correo.xoc.uam.mx </a:t>
            </a:r>
          </a:p>
          <a:p>
            <a:r>
              <a:rPr lang="es-MX" sz="2400" dirty="0">
                <a:solidFill>
                  <a:schemeClr val="bg1"/>
                </a:solidFill>
              </a:rPr>
              <a:t>copytzycruz@gmail.com</a:t>
            </a:r>
          </a:p>
        </p:txBody>
      </p:sp>
    </p:spTree>
    <p:extLst>
      <p:ext uri="{BB962C8B-B14F-4D97-AF65-F5344CB8AC3E}">
        <p14:creationId xmlns:p14="http://schemas.microsoft.com/office/powerpoint/2010/main" val="24487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5CBB7-544D-47E4-9B6B-560D1E73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B388A0-89FA-462B-8B0B-E7DF702B1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491" cy="6906491"/>
          </a:xfrm>
        </p:spPr>
      </p:pic>
    </p:spTree>
    <p:extLst>
      <p:ext uri="{BB962C8B-B14F-4D97-AF65-F5344CB8AC3E}">
        <p14:creationId xmlns:p14="http://schemas.microsoft.com/office/powerpoint/2010/main" val="110711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09A1F205-1096-4955-ABEE-CAA8A01F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100033"/>
            <a:ext cx="2909454" cy="826867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A9A44-3722-4E34-999A-74195FA3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9" y="1827175"/>
            <a:ext cx="7043006" cy="400426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s-MX" sz="2500" dirty="0"/>
              <a:t>Epidemiología de aguas residuales, herramienta complementaria en el monitoreo de consumo de sustancias psicoactivas</a:t>
            </a:r>
          </a:p>
          <a:p>
            <a:pPr marL="514350" indent="-514350">
              <a:buAutoNum type="arabicPeriod"/>
            </a:pPr>
            <a:endParaRPr lang="es-MX" sz="2500" dirty="0"/>
          </a:p>
          <a:p>
            <a:pPr marL="514350" indent="-514350">
              <a:buAutoNum type="arabicPeriod"/>
            </a:pPr>
            <a:r>
              <a:rPr lang="es-MX" sz="2500" dirty="0"/>
              <a:t>¿Qué se ha desarrollado en México?</a:t>
            </a:r>
          </a:p>
          <a:p>
            <a:pPr marL="514350" indent="-514350">
              <a:buAutoNum type="arabicPeriod"/>
            </a:pPr>
            <a:endParaRPr lang="es-MX" sz="2500" dirty="0"/>
          </a:p>
          <a:p>
            <a:pPr marL="514350" indent="-514350">
              <a:buAutoNum type="arabicPeriod"/>
            </a:pPr>
            <a:r>
              <a:rPr lang="es-MX" sz="2500" dirty="0"/>
              <a:t>Fortalezas, limitaciones y retos para la instalación de un sistema de monitoreo de sustancias psicoactivas en la región latinoamericana</a:t>
            </a:r>
          </a:p>
        </p:txBody>
      </p:sp>
      <p:pic>
        <p:nvPicPr>
          <p:cNvPr id="2054" name="Picture 6" descr="Universidad Autónoma Metropolitana Unidad Xochimilco">
            <a:extLst>
              <a:ext uri="{FF2B5EF4-FFF2-40B4-BE49-F238E27FC236}">
                <a16:creationId xmlns:a16="http://schemas.microsoft.com/office/drawing/2014/main" id="{C9F4A4DA-3E40-491B-ADF4-2BED2CD9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07" y="360200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8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442249F0-70E5-4027-A12D-B6F6B55A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3" y="1426232"/>
            <a:ext cx="2686756" cy="35860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Retos</a:t>
            </a:r>
            <a:r>
              <a:rPr lang="en-US" sz="3200" dirty="0">
                <a:solidFill>
                  <a:schemeClr val="bg1"/>
                </a:solidFill>
              </a:rPr>
              <a:t> para </a:t>
            </a:r>
            <a:r>
              <a:rPr lang="en-US" sz="3200" dirty="0" err="1">
                <a:solidFill>
                  <a:schemeClr val="bg1"/>
                </a:solidFill>
              </a:rPr>
              <a:t>monitorear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</a:t>
            </a:r>
            <a:r>
              <a:rPr lang="en-US" sz="3200" dirty="0">
                <a:solidFill>
                  <a:schemeClr val="bg1"/>
                </a:solidFill>
              </a:rPr>
              <a:t> consumo de </a:t>
            </a:r>
            <a:r>
              <a:rPr lang="en-US" sz="3200" dirty="0" err="1">
                <a:solidFill>
                  <a:schemeClr val="bg1"/>
                </a:solidFill>
              </a:rPr>
              <a:t>sustancias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psicoactivas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83970" y="1648178"/>
            <a:ext cx="6615215" cy="399626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s-MX" sz="2400" dirty="0"/>
              <a:t>Consumo a la alza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MX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2400" dirty="0"/>
              <a:t>Mercado de sustancias psicoactivas globalizado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MX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2400" dirty="0"/>
              <a:t>Crecimiento de los mercados de drogas en línea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MX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MX" sz="2400" dirty="0"/>
              <a:t>Mas y nuevas sustancias psicoactivas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AutoShape 2" descr="Resultado de imagen para ensanut logo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pic>
        <p:nvPicPr>
          <p:cNvPr id="6" name="Picture 6" descr="Universidad Autónoma Metropolitana Unidad Xochimilco">
            <a:extLst>
              <a:ext uri="{FF2B5EF4-FFF2-40B4-BE49-F238E27FC236}">
                <a16:creationId xmlns:a16="http://schemas.microsoft.com/office/drawing/2014/main" id="{B9B2524B-B44E-49A4-802B-44A65B9E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37" y="415466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0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B867C6CA-CF44-4F4D-9465-6E9A7757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3" y="1533750"/>
            <a:ext cx="3122789" cy="326402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¿Como </a:t>
            </a:r>
            <a:r>
              <a:rPr lang="en-US" sz="3200" dirty="0" err="1">
                <a:solidFill>
                  <a:schemeClr val="bg1"/>
                </a:solidFill>
              </a:rPr>
              <a:t>monitoreamos</a:t>
            </a:r>
            <a:r>
              <a:rPr lang="en-US" sz="3200" dirty="0">
                <a:solidFill>
                  <a:schemeClr val="bg1"/>
                </a:solidFill>
              </a:rPr>
              <a:t> el consumo de </a:t>
            </a:r>
            <a:r>
              <a:rPr lang="en-US" sz="3200" dirty="0" err="1">
                <a:solidFill>
                  <a:schemeClr val="bg1"/>
                </a:solidFill>
              </a:rPr>
              <a:t>sustancias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psicoactivas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9200" y="675073"/>
            <a:ext cx="7796457" cy="46491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aseline="300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Encuestas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poblacionales</a:t>
            </a:r>
            <a:r>
              <a:rPr lang="en-US" sz="2400" dirty="0">
                <a:solidFill>
                  <a:schemeClr val="tx1"/>
                </a:solidFill>
              </a:rPr>
              <a:t> (Limitaciones: auto-reporte, </a:t>
            </a:r>
            <a:r>
              <a:rPr lang="en-US" sz="2400" dirty="0" err="1">
                <a:solidFill>
                  <a:schemeClr val="tx1"/>
                </a:solidFill>
              </a:rPr>
              <a:t>costo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frecuencia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Tendencia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medicamentos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prescritos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Volumen</a:t>
            </a:r>
            <a:r>
              <a:rPr lang="en-US" sz="2400" dirty="0">
                <a:solidFill>
                  <a:schemeClr val="tx1"/>
                </a:solidFill>
              </a:rPr>
              <a:t> de sustancia </a:t>
            </a:r>
            <a:r>
              <a:rPr lang="en-US" sz="2400" dirty="0" err="1">
                <a:solidFill>
                  <a:schemeClr val="tx1"/>
                </a:solidFill>
              </a:rPr>
              <a:t>incautada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Desenlaces</a:t>
            </a:r>
            <a:r>
              <a:rPr lang="en-US" sz="2400" dirty="0">
                <a:solidFill>
                  <a:schemeClr val="tx1"/>
                </a:solidFill>
              </a:rPr>
              <a:t> fatales y no fatales </a:t>
            </a:r>
            <a:r>
              <a:rPr lang="en-US" sz="2400" dirty="0" err="1">
                <a:solidFill>
                  <a:schemeClr val="tx1"/>
                </a:solidFill>
              </a:rPr>
              <a:t>relacionados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sustancias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psicoactivas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Registro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usuarios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centros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atención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adicciones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Nuevos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enfoques</a:t>
            </a:r>
            <a:r>
              <a:rPr lang="en-US" sz="2400" dirty="0">
                <a:solidFill>
                  <a:schemeClr val="tx1"/>
                </a:solidFill>
              </a:rPr>
              <a:t> son necesarios.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Aumentar</a:t>
            </a:r>
            <a:r>
              <a:rPr lang="en-US" sz="2400" dirty="0">
                <a:solidFill>
                  <a:schemeClr val="tx1"/>
                </a:solidFill>
              </a:rPr>
              <a:t> la </a:t>
            </a:r>
            <a:r>
              <a:rPr lang="en-US" sz="2400" dirty="0" err="1">
                <a:solidFill>
                  <a:schemeClr val="tx1"/>
                </a:solidFill>
              </a:rPr>
              <a:t>frecuencia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monitoreo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Identificar</a:t>
            </a:r>
            <a:r>
              <a:rPr lang="en-US" sz="2400" dirty="0">
                <a:solidFill>
                  <a:schemeClr val="tx1"/>
                </a:solidFill>
              </a:rPr>
              <a:t> sitios clave de </a:t>
            </a:r>
            <a:r>
              <a:rPr lang="en-US" sz="2400" dirty="0" err="1">
                <a:solidFill>
                  <a:schemeClr val="tx1"/>
                </a:solidFill>
              </a:rPr>
              <a:t>consumo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Identificar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drogas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emergentes</a:t>
            </a:r>
            <a:r>
              <a:rPr lang="en-US" sz="2400" dirty="0">
                <a:solidFill>
                  <a:schemeClr val="tx1"/>
                </a:solidFill>
              </a:rPr>
              <a:t> y </a:t>
            </a:r>
            <a:r>
              <a:rPr lang="en-US" sz="2400" dirty="0" err="1">
                <a:solidFill>
                  <a:schemeClr val="tx1"/>
                </a:solidFill>
              </a:rPr>
              <a:t>patrones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cambio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AutoShape 2" descr="Resultado de imagen para ensanut logo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pic>
        <p:nvPicPr>
          <p:cNvPr id="6" name="Picture 6" descr="Universidad Autónoma Metropolitana Unidad Xochimilco">
            <a:extLst>
              <a:ext uri="{FF2B5EF4-FFF2-40B4-BE49-F238E27FC236}">
                <a16:creationId xmlns:a16="http://schemas.microsoft.com/office/drawing/2014/main" id="{B9B2524B-B44E-49A4-802B-44A65B9E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03" y="574577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2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98" y="2730424"/>
            <a:ext cx="2963833" cy="1348164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Epidemiología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aguas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residuales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63F9D4-F1AD-42B5-8151-82563A09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578" y="1348050"/>
            <a:ext cx="6809640" cy="8827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MX" dirty="0">
                <a:solidFill>
                  <a:schemeClr val="tx1"/>
                </a:solidFill>
                <a:latin typeface="proxima-nova"/>
              </a:rPr>
              <a:t>D</a:t>
            </a:r>
            <a:r>
              <a:rPr lang="es-MX" b="0" i="0" dirty="0">
                <a:solidFill>
                  <a:schemeClr val="tx1"/>
                </a:solidFill>
                <a:effectLst/>
                <a:latin typeface="proxima-nova"/>
              </a:rPr>
              <a:t>isciplina científica cuyo objetivo es aplicar la química analítica al análisis de aguas residuales para conocer la exposición humana a diversos compuestos químicos (o en menor medida a agentes patógenos)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8" name="Picture 6" descr="Universidad Autónoma Metropolitana Unidad Xochimilco">
            <a:extLst>
              <a:ext uri="{FF2B5EF4-FFF2-40B4-BE49-F238E27FC236}">
                <a16:creationId xmlns:a16="http://schemas.microsoft.com/office/drawing/2014/main" id="{039921FD-FAF7-45CC-913D-0C43BCE8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87" y="515182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05" name="Grupo 13404">
            <a:extLst>
              <a:ext uri="{FF2B5EF4-FFF2-40B4-BE49-F238E27FC236}">
                <a16:creationId xmlns:a16="http://schemas.microsoft.com/office/drawing/2014/main" id="{5BEEC604-1A80-4E36-8B65-9A199E4F9079}"/>
              </a:ext>
            </a:extLst>
          </p:cNvPr>
          <p:cNvGrpSpPr/>
          <p:nvPr/>
        </p:nvGrpSpPr>
        <p:grpSpPr>
          <a:xfrm>
            <a:off x="3578577" y="2643972"/>
            <a:ext cx="8240889" cy="3672544"/>
            <a:chOff x="960202" y="2190226"/>
            <a:chExt cx="10655944" cy="4086097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158B178F-97AF-40F3-8C42-B68DB6468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278" y="2190226"/>
              <a:ext cx="3823915" cy="18702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14FAC963-E254-4A91-BE97-41609D638945}"/>
                </a:ext>
              </a:extLst>
            </p:cNvPr>
            <p:cNvSpPr txBox="1"/>
            <p:nvPr/>
          </p:nvSpPr>
          <p:spPr>
            <a:xfrm>
              <a:off x="9381938" y="4044094"/>
              <a:ext cx="2234208" cy="61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+mj-lt"/>
                </a:rPr>
                <a:t>Tasa</a:t>
              </a:r>
              <a:r>
                <a:rPr lang="en-US" sz="1000" dirty="0">
                  <a:latin typeface="+mj-lt"/>
                </a:rPr>
                <a:t> de </a:t>
              </a:r>
              <a:r>
                <a:rPr lang="en-US" sz="1000" dirty="0" err="1">
                  <a:latin typeface="+mj-lt"/>
                </a:rPr>
                <a:t>flujo</a:t>
              </a:r>
              <a:r>
                <a:rPr lang="en-US" sz="1000" dirty="0">
                  <a:latin typeface="+mj-lt"/>
                </a:rPr>
                <a:t> (L/</a:t>
              </a:r>
              <a:r>
                <a:rPr lang="en-US" sz="1000" dirty="0" err="1">
                  <a:latin typeface="+mj-lt"/>
                </a:rPr>
                <a:t>día</a:t>
              </a:r>
              <a:r>
                <a:rPr lang="en-US" sz="1000" dirty="0">
                  <a:latin typeface="+mj-lt"/>
                </a:rPr>
                <a:t>) y </a:t>
              </a:r>
              <a:r>
                <a:rPr lang="en-US" sz="1000" dirty="0" err="1">
                  <a:latin typeface="+mj-lt"/>
                </a:rPr>
                <a:t>población</a:t>
              </a:r>
              <a:r>
                <a:rPr lang="en-US" sz="1000" dirty="0">
                  <a:latin typeface="+mj-lt"/>
                </a:rPr>
                <a:t> </a:t>
              </a:r>
            </a:p>
            <a:p>
              <a:pPr algn="ctr"/>
              <a:r>
                <a:rPr lang="en-US" sz="1000" dirty="0" err="1">
                  <a:latin typeface="+mj-lt"/>
                </a:rPr>
                <a:t>servida</a:t>
              </a:r>
              <a:r>
                <a:rPr lang="en-US" sz="1000" dirty="0">
                  <a:latin typeface="+mj-lt"/>
                </a:rPr>
                <a:t> por la PTAR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46FC65E-CA33-445C-955B-A9EB9ABCD2B1}"/>
                </a:ext>
              </a:extLst>
            </p:cNvPr>
            <p:cNvSpPr txBox="1"/>
            <p:nvPr/>
          </p:nvSpPr>
          <p:spPr>
            <a:xfrm>
              <a:off x="960202" y="2380234"/>
              <a:ext cx="1877774" cy="445165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Ingesta de sustancia psicoactiva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ACFA7A3-63B3-4BFE-AA7D-33BB3E8CF9E0}"/>
                </a:ext>
              </a:extLst>
            </p:cNvPr>
            <p:cNvSpPr txBox="1"/>
            <p:nvPr/>
          </p:nvSpPr>
          <p:spPr>
            <a:xfrm>
              <a:off x="1237185" y="3556137"/>
              <a:ext cx="1877774" cy="445165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+mj-lt"/>
                </a:rPr>
                <a:t>Metabolito</a:t>
              </a:r>
              <a:r>
                <a:rPr lang="en-US" sz="1000" dirty="0">
                  <a:latin typeface="+mj-lt"/>
                </a:rPr>
                <a:t> </a:t>
              </a:r>
              <a:r>
                <a:rPr lang="en-US" sz="1000" dirty="0" err="1">
                  <a:latin typeface="+mj-lt"/>
                </a:rPr>
                <a:t>excretado</a:t>
              </a:r>
              <a:r>
                <a:rPr lang="en-US" sz="1000" dirty="0">
                  <a:latin typeface="+mj-lt"/>
                </a:rPr>
                <a:t> en </a:t>
              </a:r>
              <a:r>
                <a:rPr lang="en-US" sz="1000" dirty="0" err="1">
                  <a:latin typeface="+mj-lt"/>
                </a:rPr>
                <a:t>orina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41355EA-A03A-47B8-A585-7D41AC690D90}"/>
                </a:ext>
              </a:extLst>
            </p:cNvPr>
            <p:cNvSpPr txBox="1"/>
            <p:nvPr/>
          </p:nvSpPr>
          <p:spPr>
            <a:xfrm>
              <a:off x="1465976" y="4765467"/>
              <a:ext cx="1877774" cy="27394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+mj-lt"/>
                </a:rPr>
                <a:t>Orina</a:t>
              </a:r>
              <a:r>
                <a:rPr lang="en-US" sz="1000" dirty="0">
                  <a:latin typeface="+mj-lt"/>
                </a:rPr>
                <a:t> en </a:t>
              </a:r>
              <a:r>
                <a:rPr lang="en-US" sz="1000" dirty="0" err="1">
                  <a:latin typeface="+mj-lt"/>
                </a:rPr>
                <a:t>agua</a:t>
              </a:r>
              <a:r>
                <a:rPr lang="en-US" sz="1000" dirty="0">
                  <a:latin typeface="+mj-lt"/>
                </a:rPr>
                <a:t> residual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5ABB23B-3EC6-4A7A-B5BF-0B9FFAAE0C96}"/>
                </a:ext>
              </a:extLst>
            </p:cNvPr>
            <p:cNvSpPr txBox="1"/>
            <p:nvPr/>
          </p:nvSpPr>
          <p:spPr>
            <a:xfrm>
              <a:off x="1550440" y="5695094"/>
              <a:ext cx="2147891" cy="445165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Planta de </a:t>
              </a:r>
              <a:r>
                <a:rPr lang="en-US" sz="1000" dirty="0" err="1">
                  <a:latin typeface="+mj-lt"/>
                </a:rPr>
                <a:t>Tratamiento</a:t>
              </a:r>
              <a:r>
                <a:rPr lang="en-US" sz="1000" dirty="0">
                  <a:latin typeface="+mj-lt"/>
                </a:rPr>
                <a:t> de Agua Residual (PTAR)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9DF28B2-20E0-48E6-8274-D53A73AC6A5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2176072" y="4001302"/>
              <a:ext cx="228792" cy="76416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9A94F24D-162C-4EAE-ADDF-953ED99A8C69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2404864" y="5039414"/>
              <a:ext cx="219522" cy="65568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5383DA6-2B94-403C-8553-098627F89FAD}"/>
                </a:ext>
              </a:extLst>
            </p:cNvPr>
            <p:cNvSpPr txBox="1"/>
            <p:nvPr/>
          </p:nvSpPr>
          <p:spPr>
            <a:xfrm>
              <a:off x="2302434" y="4332423"/>
              <a:ext cx="2082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Sistema de </a:t>
              </a:r>
              <a:r>
                <a:rPr lang="en-US" sz="1000" dirty="0" err="1">
                  <a:latin typeface="+mj-lt"/>
                </a:rPr>
                <a:t>agua</a:t>
              </a:r>
              <a:r>
                <a:rPr lang="en-US" sz="1000" dirty="0">
                  <a:latin typeface="+mj-lt"/>
                </a:rPr>
                <a:t> residual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D0D3AA51-BB88-43C5-8197-D37DD4DDDDDA}"/>
                </a:ext>
              </a:extLst>
            </p:cNvPr>
            <p:cNvCxnSpPr>
              <a:cxnSpLocks/>
              <a:stCxn id="9" idx="3"/>
              <a:endCxn id="21" idx="1"/>
            </p:cNvCxnSpPr>
            <p:nvPr/>
          </p:nvCxnSpPr>
          <p:spPr>
            <a:xfrm>
              <a:off x="3698332" y="5917676"/>
              <a:ext cx="5003569" cy="272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E834A2-FC6F-4958-94F2-BF78A96B800D}"/>
                </a:ext>
              </a:extLst>
            </p:cNvPr>
            <p:cNvSpPr txBox="1"/>
            <p:nvPr/>
          </p:nvSpPr>
          <p:spPr>
            <a:xfrm>
              <a:off x="8701901" y="5807977"/>
              <a:ext cx="2311093" cy="273947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+mj-lt"/>
                </a:rPr>
                <a:t>Colecta</a:t>
              </a:r>
              <a:r>
                <a:rPr lang="en-US" sz="1000" dirty="0">
                  <a:latin typeface="+mj-lt"/>
                </a:rPr>
                <a:t> de </a:t>
              </a:r>
              <a:r>
                <a:rPr lang="en-US" sz="1000" dirty="0" err="1">
                  <a:latin typeface="+mj-lt"/>
                </a:rPr>
                <a:t>muestra</a:t>
              </a:r>
              <a:r>
                <a:rPr lang="en-US" sz="1000" dirty="0">
                  <a:latin typeface="+mj-lt"/>
                </a:rPr>
                <a:t> (PTAR)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47ACBB8-47B5-4AD4-93B4-883CE13BEDEC}"/>
                </a:ext>
              </a:extLst>
            </p:cNvPr>
            <p:cNvSpPr txBox="1"/>
            <p:nvPr/>
          </p:nvSpPr>
          <p:spPr>
            <a:xfrm>
              <a:off x="8366773" y="4722344"/>
              <a:ext cx="2709332" cy="445165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+mj-lt"/>
                </a:rPr>
                <a:t>Concentración</a:t>
              </a:r>
              <a:r>
                <a:rPr lang="en-US" sz="1000" dirty="0">
                  <a:latin typeface="+mj-lt"/>
                </a:rPr>
                <a:t> de </a:t>
              </a:r>
              <a:r>
                <a:rPr lang="en-US" sz="1000" dirty="0" err="1">
                  <a:latin typeface="+mj-lt"/>
                </a:rPr>
                <a:t>sustancias</a:t>
              </a:r>
              <a:r>
                <a:rPr lang="en-US" sz="1000" dirty="0">
                  <a:latin typeface="+mj-lt"/>
                </a:rPr>
                <a:t> </a:t>
              </a:r>
              <a:r>
                <a:rPr lang="en-US" sz="1000" dirty="0" err="1">
                  <a:latin typeface="+mj-lt"/>
                </a:rPr>
                <a:t>psicoactivas</a:t>
              </a:r>
              <a:r>
                <a:rPr lang="en-US" sz="1000" dirty="0">
                  <a:latin typeface="+mj-lt"/>
                </a:rPr>
                <a:t> y </a:t>
              </a:r>
              <a:r>
                <a:rPr lang="en-US" sz="1000" dirty="0" err="1">
                  <a:latin typeface="+mj-lt"/>
                </a:rPr>
                <a:t>metabolitos</a:t>
              </a:r>
              <a:r>
                <a:rPr lang="en-US" sz="1000" dirty="0">
                  <a:latin typeface="+mj-lt"/>
                </a:rPr>
                <a:t> (ng/L)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982D9DF1-5634-4142-9E83-0AA4E90302A9}"/>
                </a:ext>
              </a:extLst>
            </p:cNvPr>
            <p:cNvSpPr txBox="1"/>
            <p:nvPr/>
          </p:nvSpPr>
          <p:spPr>
            <a:xfrm>
              <a:off x="9765459" y="5354467"/>
              <a:ext cx="1439790" cy="27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latin typeface="+mj-lt"/>
                </a:rPr>
                <a:t>Análisis</a:t>
              </a:r>
              <a:r>
                <a:rPr lang="en-US" sz="1000" dirty="0">
                  <a:latin typeface="+mj-lt"/>
                </a:rPr>
                <a:t> </a:t>
              </a:r>
              <a:r>
                <a:rPr lang="en-US" sz="1000" dirty="0" err="1">
                  <a:latin typeface="+mj-lt"/>
                </a:rPr>
                <a:t>químico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9B17F4E-0618-427E-B6C6-079098D9E5D4}"/>
                </a:ext>
              </a:extLst>
            </p:cNvPr>
            <p:cNvSpPr txBox="1"/>
            <p:nvPr/>
          </p:nvSpPr>
          <p:spPr>
            <a:xfrm>
              <a:off x="8166421" y="3556137"/>
              <a:ext cx="2709330" cy="445165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+mj-lt"/>
                </a:rPr>
                <a:t>Residuo</a:t>
              </a:r>
              <a:r>
                <a:rPr lang="en-US" sz="1000" dirty="0">
                  <a:latin typeface="+mj-lt"/>
                </a:rPr>
                <a:t> de sustancia </a:t>
              </a:r>
              <a:r>
                <a:rPr lang="en-US" sz="1000" dirty="0" err="1">
                  <a:latin typeface="+mj-lt"/>
                </a:rPr>
                <a:t>descargado</a:t>
              </a:r>
              <a:r>
                <a:rPr lang="en-US" sz="1000" dirty="0">
                  <a:latin typeface="+mj-lt"/>
                </a:rPr>
                <a:t> (mg/día por 1000 </a:t>
              </a:r>
              <a:r>
                <a:rPr lang="en-US" sz="1000" dirty="0" err="1">
                  <a:latin typeface="+mj-lt"/>
                </a:rPr>
                <a:t>hab</a:t>
              </a:r>
              <a:r>
                <a:rPr lang="en-US" sz="1000" dirty="0">
                  <a:latin typeface="+mj-lt"/>
                </a:rPr>
                <a:t>)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08249B7D-D750-41A2-B36F-E329D3218B6F}"/>
                </a:ext>
              </a:extLst>
            </p:cNvPr>
            <p:cNvSpPr txBox="1"/>
            <p:nvPr/>
          </p:nvSpPr>
          <p:spPr>
            <a:xfrm>
              <a:off x="7913177" y="2318874"/>
              <a:ext cx="2771042" cy="445165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Cantidad de sustancia psicoactiva </a:t>
              </a:r>
              <a:r>
                <a:rPr lang="en-US" sz="1000" dirty="0" err="1">
                  <a:latin typeface="+mj-lt"/>
                </a:rPr>
                <a:t>consumida</a:t>
              </a:r>
              <a:r>
                <a:rPr lang="en-US" sz="1000" dirty="0">
                  <a:latin typeface="+mj-lt"/>
                </a:rPr>
                <a:t> (mg/día por 1000 </a:t>
              </a:r>
              <a:r>
                <a:rPr lang="en-US" sz="1000" dirty="0" err="1">
                  <a:latin typeface="+mj-lt"/>
                </a:rPr>
                <a:t>hab</a:t>
              </a:r>
              <a:r>
                <a:rPr lang="en-US" sz="1000" dirty="0">
                  <a:latin typeface="+mj-lt"/>
                </a:rPr>
                <a:t>)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731724B2-0C82-48F7-B54C-19B3D34DB43F}"/>
                </a:ext>
              </a:extLst>
            </p:cNvPr>
            <p:cNvSpPr txBox="1"/>
            <p:nvPr/>
          </p:nvSpPr>
          <p:spPr>
            <a:xfrm>
              <a:off x="9521084" y="3030241"/>
              <a:ext cx="1774676" cy="27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Factor de </a:t>
              </a:r>
              <a:r>
                <a:rPr lang="en-US" sz="1000" dirty="0" err="1">
                  <a:latin typeface="+mj-lt"/>
                </a:rPr>
                <a:t>Corrección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05E1C4C6-E796-472C-8664-D26D96A1C634}"/>
                </a:ext>
              </a:extLst>
            </p:cNvPr>
            <p:cNvCxnSpPr>
              <a:cxnSpLocks/>
              <a:stCxn id="3" idx="2"/>
              <a:endCxn id="6" idx="0"/>
            </p:cNvCxnSpPr>
            <p:nvPr/>
          </p:nvCxnSpPr>
          <p:spPr>
            <a:xfrm>
              <a:off x="1899090" y="2825399"/>
              <a:ext cx="276983" cy="7307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AD8F65D3-C024-41E2-9268-541AD7CF79A9}"/>
                </a:ext>
              </a:extLst>
            </p:cNvPr>
            <p:cNvCxnSpPr>
              <a:cxnSpLocks/>
              <a:stCxn id="21" idx="0"/>
              <a:endCxn id="25" idx="2"/>
            </p:cNvCxnSpPr>
            <p:nvPr/>
          </p:nvCxnSpPr>
          <p:spPr>
            <a:xfrm flipH="1" flipV="1">
              <a:off x="9721439" y="5167509"/>
              <a:ext cx="136009" cy="6404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08B1063A-00DA-4CBB-9236-A3CA97276E90}"/>
                </a:ext>
              </a:extLst>
            </p:cNvPr>
            <p:cNvCxnSpPr>
              <a:cxnSpLocks/>
              <a:stCxn id="25" idx="0"/>
              <a:endCxn id="33" idx="2"/>
            </p:cNvCxnSpPr>
            <p:nvPr/>
          </p:nvCxnSpPr>
          <p:spPr>
            <a:xfrm flipH="1" flipV="1">
              <a:off x="9521086" y="4001302"/>
              <a:ext cx="200353" cy="7210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E54A9641-66A3-4781-BE98-753FF9C9BF44}"/>
                </a:ext>
              </a:extLst>
            </p:cNvPr>
            <p:cNvCxnSpPr>
              <a:cxnSpLocks/>
              <a:stCxn id="33" idx="0"/>
              <a:endCxn id="34" idx="2"/>
            </p:cNvCxnSpPr>
            <p:nvPr/>
          </p:nvCxnSpPr>
          <p:spPr>
            <a:xfrm flipH="1" flipV="1">
              <a:off x="9298698" y="2764040"/>
              <a:ext cx="222387" cy="7920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65" name="Picture 4" descr="Tratamiento de aguas residuales - pasos y plantas de tratamiento">
              <a:extLst>
                <a:ext uri="{FF2B5EF4-FFF2-40B4-BE49-F238E27FC236}">
                  <a16:creationId xmlns:a16="http://schemas.microsoft.com/office/drawing/2014/main" id="{786157B3-E896-487C-8041-627E1F65F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952" y="4445064"/>
              <a:ext cx="2948637" cy="1831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690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582" y="2633546"/>
            <a:ext cx="2373307" cy="132343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Experiencias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exitosas</a:t>
            </a:r>
            <a:r>
              <a:rPr lang="en-US" sz="3200" dirty="0">
                <a:solidFill>
                  <a:schemeClr val="bg1"/>
                </a:solidFill>
              </a:rPr>
              <a:t> en el </a:t>
            </a:r>
            <a:r>
              <a:rPr lang="en-US" sz="3200" dirty="0" err="1">
                <a:solidFill>
                  <a:schemeClr val="bg1"/>
                </a:solidFill>
              </a:rPr>
              <a:t>mundo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" name="Picture 6" descr="Universidad Autónoma Metropolitana Unidad Xochimilco">
            <a:extLst>
              <a:ext uri="{FF2B5EF4-FFF2-40B4-BE49-F238E27FC236}">
                <a16:creationId xmlns:a16="http://schemas.microsoft.com/office/drawing/2014/main" id="{039921FD-FAF7-45CC-913D-0C43BCE8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87" y="515182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Plan Nacional Sobre Drogas on Twitter: &quot;¿Qué es @EsarNet? La Red Española  de Análisis de Aguas Residuales con Fines Epidemiológicos es una red de 6  grupos de investigación españoles cuyo objetivo es">
            <a:extLst>
              <a:ext uri="{FF2B5EF4-FFF2-40B4-BE49-F238E27FC236}">
                <a16:creationId xmlns:a16="http://schemas.microsoft.com/office/drawing/2014/main" id="{BEE8AF80-E944-4D1E-AC03-7F2AC047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3102390"/>
            <a:ext cx="3144128" cy="12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A21D0-F19A-48F4-9869-702A12894F49}"/>
              </a:ext>
            </a:extLst>
          </p:cNvPr>
          <p:cNvSpPr txBox="1"/>
          <p:nvPr/>
        </p:nvSpPr>
        <p:spPr>
          <a:xfrm>
            <a:off x="8060266" y="4682731"/>
            <a:ext cx="3538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rbel" panose="020B0503020204020204" pitchFamily="34" charset="0"/>
                <a:cs typeface="Arial" panose="020B0604020202020204" pitchFamily="34" charset="0"/>
              </a:rPr>
              <a:t>Red Española de Análisis de Aguas Residuales con fines epidemiológicos es una Red de 13</a:t>
            </a:r>
            <a:r>
              <a:rPr lang="es-MX" sz="2000" dirty="0">
                <a:latin typeface="Corbel" panose="020B05030202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grupos de investigación españoles</a:t>
            </a:r>
            <a:r>
              <a:rPr lang="es-MX" sz="2000" dirty="0">
                <a:latin typeface="Corbel" panose="020B0503020204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8D51465-ACA0-46B5-B1F7-A15AF6A49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534" y="1485045"/>
            <a:ext cx="3762088" cy="1709200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A89E6FDA-2E08-4EBC-A87C-5B89F3479DF7}"/>
              </a:ext>
            </a:extLst>
          </p:cNvPr>
          <p:cNvSpPr txBox="1"/>
          <p:nvPr/>
        </p:nvSpPr>
        <p:spPr>
          <a:xfrm>
            <a:off x="4018844" y="3559347"/>
            <a:ext cx="3273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cs typeface="Arial" panose="020B0604020202020204" pitchFamily="34" charset="0"/>
                <a:hlinkClick r:id="rId6"/>
              </a:rPr>
              <a:t>SCORE (</a:t>
            </a:r>
            <a:r>
              <a:rPr lang="en-US" sz="2000" b="0" i="1" dirty="0">
                <a:effectLst/>
                <a:cs typeface="Arial" panose="020B0604020202020204" pitchFamily="34" charset="0"/>
                <a:hlinkClick r:id="rId6"/>
              </a:rPr>
              <a:t>Sewage analysis </a:t>
            </a:r>
            <a:r>
              <a:rPr lang="en-US" sz="2000" b="0" i="1" dirty="0" err="1">
                <a:effectLst/>
                <a:cs typeface="Arial" panose="020B0604020202020204" pitchFamily="34" charset="0"/>
                <a:hlinkClick r:id="rId6"/>
              </a:rPr>
              <a:t>CORe</a:t>
            </a:r>
            <a:r>
              <a:rPr lang="en-US" sz="2000" b="0" i="1" dirty="0">
                <a:effectLst/>
                <a:cs typeface="Arial" panose="020B0604020202020204" pitchFamily="34" charset="0"/>
                <a:hlinkClick r:id="rId6"/>
              </a:rPr>
              <a:t> group Europe</a:t>
            </a:r>
            <a:r>
              <a:rPr lang="en-US" sz="2000" b="0" i="0" dirty="0">
                <a:effectLst/>
                <a:cs typeface="Arial" panose="020B0604020202020204" pitchFamily="34" charset="0"/>
                <a:hlinkClick r:id="rId6"/>
              </a:rPr>
              <a:t>)</a:t>
            </a:r>
            <a:r>
              <a:rPr lang="en-US" sz="2000" b="0" i="0" dirty="0">
                <a:effectLst/>
                <a:cs typeface="Arial" panose="020B0604020202020204" pitchFamily="34" charset="0"/>
              </a:rPr>
              <a:t>: </a:t>
            </a:r>
            <a:r>
              <a:rPr lang="en-US" sz="2000" b="0" i="0" dirty="0" err="1">
                <a:effectLst/>
                <a:cs typeface="Arial" panose="020B0604020202020204" pitchFamily="34" charset="0"/>
              </a:rPr>
              <a:t>Estudio</a:t>
            </a:r>
            <a:r>
              <a:rPr lang="en-US" sz="2000" b="0" i="0" dirty="0">
                <a:effectLst/>
                <a:cs typeface="Arial" panose="020B0604020202020204" pitchFamily="34" charset="0"/>
              </a:rPr>
              <a:t> </a:t>
            </a:r>
            <a:r>
              <a:rPr lang="es-MX" sz="2000" b="0" i="0" dirty="0">
                <a:effectLst/>
                <a:cs typeface="Arial" panose="020B0604020202020204" pitchFamily="34" charset="0"/>
              </a:rPr>
              <a:t>donde se ha analizado el agua residual generada por 60 millones de personas de 120 ciudades en 37 países </a:t>
            </a:r>
            <a:endParaRPr lang="es-MX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0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947" y="2666259"/>
            <a:ext cx="2721629" cy="1204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Experiencias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exitosas</a:t>
            </a:r>
            <a:r>
              <a:rPr lang="en-US" sz="4000" dirty="0">
                <a:solidFill>
                  <a:schemeClr val="bg1"/>
                </a:solidFill>
              </a:rPr>
              <a:t> en el </a:t>
            </a:r>
            <a:r>
              <a:rPr lang="en-US" sz="4000" dirty="0" err="1">
                <a:solidFill>
                  <a:schemeClr val="bg1"/>
                </a:solidFill>
              </a:rPr>
              <a:t>mundo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" name="Picture 6" descr="Universidad Autónoma Metropolitana Unidad Xochimilco">
            <a:extLst>
              <a:ext uri="{FF2B5EF4-FFF2-40B4-BE49-F238E27FC236}">
                <a16:creationId xmlns:a16="http://schemas.microsoft.com/office/drawing/2014/main" id="{039921FD-FAF7-45CC-913D-0C43BCE8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87" y="515182"/>
            <a:ext cx="2909454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60A35BD-6C56-4DCC-8AA9-70DD081C493B}"/>
              </a:ext>
            </a:extLst>
          </p:cNvPr>
          <p:cNvSpPr txBox="1"/>
          <p:nvPr/>
        </p:nvSpPr>
        <p:spPr>
          <a:xfrm>
            <a:off x="4542687" y="3065015"/>
            <a:ext cx="27488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 err="1">
                <a:solidFill>
                  <a:srgbClr val="242424"/>
                </a:solidFill>
                <a:effectLst/>
              </a:rPr>
              <a:t>National</a:t>
            </a:r>
            <a:r>
              <a:rPr lang="es-MX" b="0" i="0" dirty="0">
                <a:solidFill>
                  <a:srgbClr val="242424"/>
                </a:solidFill>
                <a:effectLst/>
              </a:rPr>
              <a:t> Wastewater </a:t>
            </a:r>
            <a:r>
              <a:rPr lang="es-MX" b="0" i="0" dirty="0" err="1">
                <a:solidFill>
                  <a:srgbClr val="242424"/>
                </a:solidFill>
                <a:effectLst/>
              </a:rPr>
              <a:t>Drug</a:t>
            </a:r>
            <a:r>
              <a:rPr lang="es-MX" b="0" i="0" dirty="0">
                <a:solidFill>
                  <a:srgbClr val="242424"/>
                </a:solidFill>
                <a:effectLst/>
              </a:rPr>
              <a:t> </a:t>
            </a:r>
            <a:r>
              <a:rPr lang="es-MX" b="0" i="0" dirty="0" err="1">
                <a:solidFill>
                  <a:srgbClr val="242424"/>
                </a:solidFill>
                <a:effectLst/>
              </a:rPr>
              <a:t>Monitoring</a:t>
            </a:r>
            <a:r>
              <a:rPr lang="es-MX" b="0" i="0" dirty="0">
                <a:solidFill>
                  <a:srgbClr val="242424"/>
                </a:solidFill>
                <a:effectLst/>
              </a:rPr>
              <a:t> Program</a:t>
            </a:r>
          </a:p>
          <a:p>
            <a:endParaRPr lang="es-MX" dirty="0">
              <a:solidFill>
                <a:srgbClr val="242424"/>
              </a:solidFill>
            </a:endParaRPr>
          </a:p>
          <a:p>
            <a:pPr algn="ctr"/>
            <a:r>
              <a:rPr lang="es-MX" dirty="0">
                <a:solidFill>
                  <a:srgbClr val="242424"/>
                </a:solidFill>
              </a:rPr>
              <a:t>Programa nacional, interinstitucional de Australia con análisis temporales amplios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1F416BB-2C62-492A-8DD8-183678FF6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24" y="1815119"/>
            <a:ext cx="4889634" cy="852728"/>
          </a:xfrm>
          <a:prstGeom prst="rect">
            <a:avLst/>
          </a:prstGeom>
        </p:spPr>
      </p:pic>
      <p:pic>
        <p:nvPicPr>
          <p:cNvPr id="20484" name="Picture 4" descr="Canadian Water Network Logo">
            <a:extLst>
              <a:ext uri="{FF2B5EF4-FFF2-40B4-BE49-F238E27FC236}">
                <a16:creationId xmlns:a16="http://schemas.microsoft.com/office/drawing/2014/main" id="{B3FE71E2-D308-454F-8B02-192C4167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64" y="2796848"/>
            <a:ext cx="2721629" cy="9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CE1B1A9-4F18-4C1E-9F35-D7C82B55CC4F}"/>
              </a:ext>
            </a:extLst>
          </p:cNvPr>
          <p:cNvSpPr txBox="1"/>
          <p:nvPr/>
        </p:nvSpPr>
        <p:spPr>
          <a:xfrm>
            <a:off x="8465439" y="4080678"/>
            <a:ext cx="29094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242424"/>
                </a:solidFill>
                <a:effectLst/>
              </a:rPr>
              <a:t>Coalición en agua residual COVID-19</a:t>
            </a:r>
          </a:p>
          <a:p>
            <a:endParaRPr lang="es-MX" dirty="0">
              <a:solidFill>
                <a:srgbClr val="242424"/>
              </a:solidFill>
            </a:endParaRPr>
          </a:p>
          <a:p>
            <a:r>
              <a:rPr lang="es-MX" dirty="0">
                <a:solidFill>
                  <a:srgbClr val="242424"/>
                </a:solidFill>
              </a:rPr>
              <a:t>Unión de laboratorios que coadyuvan en el análisis de agua residual.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867971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3806</TotalTime>
  <Words>1498</Words>
  <Application>Microsoft Office PowerPoint</Application>
  <PresentationFormat>Widescreen</PresentationFormat>
  <Paragraphs>383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Marco</vt:lpstr>
      <vt:lpstr>Office Theme</vt:lpstr>
      <vt:lpstr>PowerPoint Presentation</vt:lpstr>
      <vt:lpstr>Epidemiología de aguas residuales herramienta para fortalecer el sistema de alertas tempranas de consumo de sustancias psicoactivas</vt:lpstr>
      <vt:lpstr>PowerPoint Presentation</vt:lpstr>
      <vt:lpstr>Agenda</vt:lpstr>
      <vt:lpstr>Retos para monitorear el consumo de sustancias psicoactivas</vt:lpstr>
      <vt:lpstr>¿Como monitoreamos el consumo de sustancias psicoactivas?</vt:lpstr>
      <vt:lpstr>Epidemiología de aguas residuales</vt:lpstr>
      <vt:lpstr>Experiencias exitosas en el mundo </vt:lpstr>
      <vt:lpstr>Experiencias exitosas en el mundo </vt:lpstr>
      <vt:lpstr>PowerPoint Presentation</vt:lpstr>
      <vt:lpstr>Estudio piloto 2015</vt:lpstr>
      <vt:lpstr>Estudio piloto 2015: Hallazgos</vt:lpstr>
      <vt:lpstr>Estudio piloto 2015: Hallazgos</vt:lpstr>
      <vt:lpstr>Estudio 2017</vt:lpstr>
      <vt:lpstr>¿Que medimos?</vt:lpstr>
      <vt:lpstr>PowerPoint Presentation</vt:lpstr>
      <vt:lpstr>Estudio 2017: Hallazgos</vt:lpstr>
      <vt:lpstr>Estudio 2017: Hallazgos</vt:lpstr>
      <vt:lpstr>Niveles medianos semanales de consumo de metanfetamina  (mg/día por 1000 hab)</vt:lpstr>
      <vt:lpstr>Perfil semanal de consumo de metanfetamina (mg/day por 1000 hab)</vt:lpstr>
      <vt:lpstr>Comparación del consumo de metanfetamina  (mg/day por 1000 habitantes)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Cuantificación de sustancias psicoactivas desde aguas residuales: Una herramienta de apoyo para el sistema de alertas tempranas de consumo de drogas</dc:title>
  <dc:creator>Copytzy Cruz</dc:creator>
  <cp:lastModifiedBy>Clarke, Pernell</cp:lastModifiedBy>
  <cp:revision>74</cp:revision>
  <dcterms:created xsi:type="dcterms:W3CDTF">2021-02-26T19:05:31Z</dcterms:created>
  <dcterms:modified xsi:type="dcterms:W3CDTF">2021-11-16T22:10:01Z</dcterms:modified>
</cp:coreProperties>
</file>